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2"/>
  </p:notesMasterIdLst>
  <p:sldIdLst>
    <p:sldId id="256" r:id="rId2"/>
    <p:sldId id="285" r:id="rId3"/>
    <p:sldId id="259" r:id="rId4"/>
    <p:sldId id="260" r:id="rId5"/>
    <p:sldId id="261" r:id="rId6"/>
    <p:sldId id="264" r:id="rId7"/>
    <p:sldId id="265" r:id="rId8"/>
    <p:sldId id="266" r:id="rId9"/>
    <p:sldId id="270" r:id="rId10"/>
    <p:sldId id="271" r:id="rId11"/>
    <p:sldId id="269" r:id="rId12"/>
    <p:sldId id="273" r:id="rId13"/>
    <p:sldId id="274" r:id="rId14"/>
    <p:sldId id="272" r:id="rId15"/>
    <p:sldId id="275" r:id="rId16"/>
    <p:sldId id="276" r:id="rId17"/>
    <p:sldId id="278" r:id="rId18"/>
    <p:sldId id="279" r:id="rId19"/>
    <p:sldId id="280" r:id="rId20"/>
    <p:sldId id="281" r:id="rId21"/>
    <p:sldId id="282" r:id="rId22"/>
    <p:sldId id="283" r:id="rId23"/>
    <p:sldId id="284" r:id="rId24"/>
    <p:sldId id="288" r:id="rId25"/>
    <p:sldId id="289" r:id="rId26"/>
    <p:sldId id="291" r:id="rId27"/>
    <p:sldId id="292" r:id="rId28"/>
    <p:sldId id="294" r:id="rId29"/>
    <p:sldId id="293" r:id="rId30"/>
    <p:sldId id="258" r:id="rId31"/>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2C16"/>
    <a:srgbClr val="0C788E"/>
    <a:srgbClr val="025198"/>
    <a:srgbClr val="000099"/>
    <a:srgbClr val="1C1C1C"/>
    <a:srgbClr val="3366FF"/>
    <a:srgbClr val="990000"/>
    <a:srgbClr val="00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0758" autoAdjust="0"/>
    <p:restoredTop sz="94652" autoAdjust="0"/>
  </p:normalViewPr>
  <p:slideViewPr>
    <p:cSldViewPr>
      <p:cViewPr varScale="1">
        <p:scale>
          <a:sx n="69" d="100"/>
          <a:sy n="69" d="100"/>
        </p:scale>
        <p:origin x="-120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atin typeface="Arial" pitchFamily="34" charset="0"/>
                <a:cs typeface="Arial" pitchFamily="34"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atin typeface="Arial" pitchFamily="34" charset="0"/>
                <a:cs typeface="Arial" pitchFamily="34" charset="0"/>
              </a:defRPr>
            </a:lvl1pPr>
          </a:lstStyle>
          <a:p>
            <a:pPr>
              <a:defRPr/>
            </a:pPr>
            <a:fld id="{C995D7C5-425C-44C8-B121-D74E6BCE265C}" type="datetimeFigureOut">
              <a:rPr lang="en-US"/>
              <a:pPr>
                <a:defRPr/>
              </a:pPr>
              <a:t>4/15/2018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atin typeface="Arial" pitchFamily="34" charset="0"/>
                <a:cs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atin typeface="Arial" pitchFamily="34" charset="0"/>
                <a:cs typeface="Arial" pitchFamily="34" charset="0"/>
              </a:defRPr>
            </a:lvl1pPr>
          </a:lstStyle>
          <a:p>
            <a:pPr>
              <a:defRPr/>
            </a:pPr>
            <a:fld id="{7C489828-9570-4512-807E-321A41DD600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F086EC53-9107-4909-AC34-44B0DAB0A384}" type="slidenum">
              <a:rPr lang="es-ES"/>
              <a:pPr>
                <a:defRPr/>
              </a:pPr>
              <a:t>‹#›</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E34B3FFE-69A4-4A41-9432-C77E99C18A5F}" type="slidenum">
              <a:rPr lang="es-ES"/>
              <a:pPr>
                <a:defRPr/>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372F6B20-3E52-41EA-BD66-2F23F91DC0C4}" type="slidenum">
              <a:rPr lang="es-ES"/>
              <a:pPr>
                <a:defRPr/>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FD8F610D-A4E9-4A01-852F-6DBB2839C1E9}" type="slidenum">
              <a:rPr lang="es-ES"/>
              <a:pPr>
                <a:defRPr/>
              </a:pPr>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0BAF4FF6-5CF2-4674-9768-3B3A7380730E}" type="slidenum">
              <a:rPr lang="es-ES"/>
              <a:pPr>
                <a:defRPr/>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A9ACF413-F235-416E-A6DE-542FF705F58E}" type="slidenum">
              <a:rPr lang="es-ES"/>
              <a:pPr>
                <a:defRPr/>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29264127-2167-4CD5-8DE8-851820127074}" type="slidenum">
              <a:rPr lang="es-ES"/>
              <a:pPr>
                <a:defRPr/>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3006A511-9C71-4BBA-9E48-54CBD3DA1228}" type="slidenum">
              <a:rPr lang="es-ES"/>
              <a:pPr>
                <a:defRPr/>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08373479-91E1-4F1C-938D-7144C309CAE5}" type="slidenum">
              <a:rPr lang="es-ES"/>
              <a:pPr>
                <a:defRPr/>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497EB1BD-3EB5-401E-949B-1AE8DA54FBAF}" type="slidenum">
              <a:rPr lang="es-ES"/>
              <a:pPr>
                <a:defRPr/>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D7810596-4362-4204-B493-34A000C6D533}" type="slidenum">
              <a:rPr lang="es-ES"/>
              <a:pPr>
                <a:defRPr/>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pitchFamily="34" charset="0"/>
                <a:cs typeface="Arial" pitchFamily="34" charset="0"/>
              </a:defRPr>
            </a:lvl1pPr>
          </a:lstStyle>
          <a:p>
            <a:pPr>
              <a:defRPr/>
            </a:pPr>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pitchFamily="34" charset="0"/>
                <a:cs typeface="Arial" pitchFamily="34" charset="0"/>
              </a:defRPr>
            </a:lvl1pPr>
          </a:lstStyle>
          <a:p>
            <a:pPr>
              <a:defRPr/>
            </a:pPr>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Arial" pitchFamily="34" charset="0"/>
                <a:cs typeface="Arial" pitchFamily="34" charset="0"/>
              </a:defRPr>
            </a:lvl1pPr>
          </a:lstStyle>
          <a:p>
            <a:pPr>
              <a:defRPr/>
            </a:pPr>
            <a:fld id="{FA95C668-2E4B-46A5-9287-B389F6FD4F06}" type="slidenum">
              <a:rPr lang="es-ES"/>
              <a:pPr>
                <a:defRPr/>
              </a:pPr>
              <a:t>‹#›</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110"/>
          <p:cNvSpPr>
            <a:spLocks noGrp="1" noChangeArrowheads="1"/>
          </p:cNvSpPr>
          <p:nvPr>
            <p:ph type="ctrTitle"/>
          </p:nvPr>
        </p:nvSpPr>
        <p:spPr>
          <a:xfrm>
            <a:off x="3857625" y="4572008"/>
            <a:ext cx="5286375" cy="544513"/>
          </a:xfrm>
          <a:noFill/>
        </p:spPr>
        <p:txBody>
          <a:bodyPr/>
          <a:lstStyle/>
          <a:p>
            <a:pPr eaLnBrk="1" hangingPunct="1"/>
            <a:r>
              <a:rPr lang="es-UY" sz="3200" b="1" dirty="0" err="1" smtClean="0">
                <a:solidFill>
                  <a:srgbClr val="FFFF00"/>
                </a:solidFill>
              </a:rPr>
              <a:t>The</a:t>
            </a:r>
            <a:r>
              <a:rPr lang="es-UY" sz="3200" b="1" dirty="0" smtClean="0">
                <a:solidFill>
                  <a:srgbClr val="FFFF00"/>
                </a:solidFill>
              </a:rPr>
              <a:t> </a:t>
            </a:r>
            <a:r>
              <a:rPr lang="es-UY" sz="3200" b="1" dirty="0" err="1" smtClean="0">
                <a:solidFill>
                  <a:srgbClr val="FFFF00"/>
                </a:solidFill>
              </a:rPr>
              <a:t>Rise</a:t>
            </a:r>
            <a:r>
              <a:rPr lang="es-UY" sz="3200" b="1" dirty="0" smtClean="0">
                <a:solidFill>
                  <a:srgbClr val="FFFF00"/>
                </a:solidFill>
              </a:rPr>
              <a:t> </a:t>
            </a:r>
            <a:r>
              <a:rPr lang="es-UY" sz="3200" b="1" dirty="0" smtClean="0">
                <a:solidFill>
                  <a:srgbClr val="FFFF00"/>
                </a:solidFill>
              </a:rPr>
              <a:t>of </a:t>
            </a:r>
            <a:r>
              <a:rPr lang="es-UY" sz="3200" b="1" dirty="0" err="1" smtClean="0">
                <a:solidFill>
                  <a:srgbClr val="FFFF00"/>
                </a:solidFill>
              </a:rPr>
              <a:t>Interest</a:t>
            </a:r>
            <a:r>
              <a:rPr lang="es-UY" sz="3200" b="1" dirty="0" smtClean="0">
                <a:solidFill>
                  <a:srgbClr val="FFFF00"/>
                </a:solidFill>
              </a:rPr>
              <a:t>-free </a:t>
            </a:r>
            <a:r>
              <a:rPr lang="es-UY" sz="3200" b="1" dirty="0" err="1" smtClean="0">
                <a:solidFill>
                  <a:srgbClr val="FFFF00"/>
                </a:solidFill>
              </a:rPr>
              <a:t>B</a:t>
            </a:r>
            <a:r>
              <a:rPr lang="es-UY" sz="3200" b="1" dirty="0" err="1" smtClean="0">
                <a:solidFill>
                  <a:srgbClr val="FFFF00"/>
                </a:solidFill>
              </a:rPr>
              <a:t>anking</a:t>
            </a:r>
            <a:r>
              <a:rPr lang="es-UY" sz="3200" b="1" dirty="0" smtClean="0">
                <a:solidFill>
                  <a:srgbClr val="FFFF00"/>
                </a:solidFill>
              </a:rPr>
              <a:t> </a:t>
            </a:r>
            <a:r>
              <a:rPr lang="es-UY" sz="3200" b="1" dirty="0" smtClean="0">
                <a:solidFill>
                  <a:srgbClr val="FFFF00"/>
                </a:solidFill>
              </a:rPr>
              <a:t>in </a:t>
            </a:r>
            <a:r>
              <a:rPr lang="es-UY" sz="3200" b="1" dirty="0" err="1" smtClean="0">
                <a:solidFill>
                  <a:srgbClr val="FFFF00"/>
                </a:solidFill>
              </a:rPr>
              <a:t>Ethiopia</a:t>
            </a:r>
            <a:endParaRPr lang="es-ES" sz="3200" b="1" dirty="0" smtClean="0">
              <a:solidFill>
                <a:srgbClr val="FFFF00"/>
              </a:solidFill>
            </a:endParaRPr>
          </a:p>
        </p:txBody>
      </p:sp>
      <p:sp>
        <p:nvSpPr>
          <p:cNvPr id="2051" name="Rectangle 115"/>
          <p:cNvSpPr>
            <a:spLocks noGrp="1" noChangeArrowheads="1"/>
          </p:cNvSpPr>
          <p:nvPr>
            <p:ph type="subTitle" idx="1"/>
          </p:nvPr>
        </p:nvSpPr>
        <p:spPr>
          <a:xfrm>
            <a:off x="4427538" y="5516563"/>
            <a:ext cx="3527425" cy="479425"/>
          </a:xfrm>
        </p:spPr>
        <p:txBody>
          <a:bodyPr/>
          <a:lstStyle/>
          <a:p>
            <a:pPr algn="r" eaLnBrk="1" hangingPunct="1"/>
            <a:r>
              <a:rPr lang="es-ES" sz="1800" b="1" smtClean="0">
                <a:solidFill>
                  <a:srgbClr val="FF0000"/>
                </a:solidFill>
              </a:rPr>
              <a:t>Ahbabu Abdella</a:t>
            </a:r>
          </a:p>
          <a:p>
            <a:pPr algn="r" eaLnBrk="1" hangingPunct="1"/>
            <a:r>
              <a:rPr lang="es-ES" sz="1800" b="1" smtClean="0">
                <a:solidFill>
                  <a:srgbClr val="FF0000"/>
                </a:solidFill>
              </a:rPr>
              <a:t>ExploreMore Consultants</a:t>
            </a:r>
          </a:p>
          <a:p>
            <a:pPr algn="r" eaLnBrk="1" hangingPunct="1"/>
            <a:r>
              <a:rPr lang="es-ES" sz="1800" b="1" smtClean="0">
                <a:solidFill>
                  <a:srgbClr val="FF0000"/>
                </a:solidFill>
              </a:rPr>
              <a:t>April 2018</a:t>
            </a:r>
          </a:p>
        </p:txBody>
      </p:sp>
      <p:pic>
        <p:nvPicPr>
          <p:cNvPr id="2164" name="Picture 116" descr="C:\Users\mehube\Documents\Gold-Currency-Coins.jpg"/>
          <p:cNvPicPr>
            <a:picLocks noChangeAspect="1" noChangeArrowheads="1"/>
          </p:cNvPicPr>
          <p:nvPr/>
        </p:nvPicPr>
        <p:blipFill>
          <a:blip r:embed="rId3"/>
          <a:srcRect/>
          <a:stretch>
            <a:fillRect/>
          </a:stretch>
        </p:blipFill>
        <p:spPr bwMode="auto">
          <a:xfrm>
            <a:off x="3500430" y="1071546"/>
            <a:ext cx="3200400" cy="2686050"/>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457200" y="1785938"/>
            <a:ext cx="8229600" cy="4340225"/>
          </a:xfrm>
        </p:spPr>
        <p:txBody>
          <a:bodyPr/>
          <a:lstStyle/>
          <a:p>
            <a:pPr algn="just" eaLnBrk="1" hangingPunct="1"/>
            <a:r>
              <a:rPr lang="en-US" smtClean="0">
                <a:latin typeface="Times New Roman" pitchFamily="18" charset="0"/>
                <a:cs typeface="Times New Roman" pitchFamily="18" charset="0"/>
              </a:rPr>
              <a:t>Growth targets are an annual average GDP growth of 11%; in line with manufacturing strategy, it also hopes the industrial sector will grow by an average of 20%, creating jobs.</a:t>
            </a:r>
          </a:p>
          <a:p>
            <a:pPr algn="just" eaLnBrk="1" hangingPunct="1"/>
            <a:r>
              <a:rPr lang="en-US" smtClean="0">
                <a:latin typeface="Times New Roman" pitchFamily="18" charset="0"/>
                <a:cs typeface="Times New Roman" pitchFamily="18" charset="0"/>
              </a:rPr>
              <a:t>Ethiopia targets to reach lower-middle-income status by 2025.</a:t>
            </a:r>
          </a:p>
          <a:p>
            <a:pPr algn="just" eaLnBrk="1" hangingPunct="1"/>
            <a:endParaRPr lang="en-US" smtClean="0">
              <a:latin typeface="Times New Roman" pitchFamily="18" charset="0"/>
              <a:cs typeface="Times New Roman" pitchFamily="18" charset="0"/>
            </a:endParaRPr>
          </a:p>
        </p:txBody>
      </p:sp>
      <p:sp>
        <p:nvSpPr>
          <p:cNvPr id="11267" name="Title 1"/>
          <p:cNvSpPr>
            <a:spLocks noGrp="1"/>
          </p:cNvSpPr>
          <p:nvPr>
            <p:ph type="title"/>
          </p:nvPr>
        </p:nvSpPr>
        <p:spPr/>
        <p:txBody>
          <a:bodyPr/>
          <a:lstStyle/>
          <a:p>
            <a:pPr algn="l" eaLnBrk="1" hangingPunct="1"/>
            <a:r>
              <a:rPr lang="en-US" smtClean="0">
                <a:solidFill>
                  <a:srgbClr val="00B050"/>
                </a:solidFill>
              </a:rPr>
              <a:t>Introduction (con’d)</a:t>
            </a:r>
          </a:p>
        </p:txBody>
      </p:sp>
      <p:pic>
        <p:nvPicPr>
          <p:cNvPr id="5"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11269" name="Slide Number Placeholder 5"/>
          <p:cNvSpPr>
            <a:spLocks noGrp="1"/>
          </p:cNvSpPr>
          <p:nvPr>
            <p:ph type="sldNum" sz="quarter" idx="12"/>
          </p:nvPr>
        </p:nvSpPr>
        <p:spPr>
          <a:noFill/>
        </p:spPr>
        <p:txBody>
          <a:bodyPr/>
          <a:lstStyle/>
          <a:p>
            <a:fld id="{0714DB42-7CE7-4129-BB5B-C4F856428A2A}" type="slidenum">
              <a:rPr lang="es-ES">
                <a:latin typeface="Arial" charset="0"/>
                <a:cs typeface="Arial" charset="0"/>
              </a:rPr>
              <a:pPr/>
              <a:t>10</a:t>
            </a:fld>
            <a:endParaRPr lang="es-ES">
              <a:latin typeface="Arial" charset="0"/>
              <a:cs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algn="l" eaLnBrk="1" hangingPunct="1"/>
            <a:r>
              <a:rPr lang="en-US" smtClean="0">
                <a:solidFill>
                  <a:srgbClr val="00B050"/>
                </a:solidFill>
              </a:rPr>
              <a:t>2. Banking industry in Ethiopia</a:t>
            </a:r>
          </a:p>
        </p:txBody>
      </p:sp>
      <p:sp>
        <p:nvSpPr>
          <p:cNvPr id="12291" name="Content Placeholder 2"/>
          <p:cNvSpPr>
            <a:spLocks noGrp="1"/>
          </p:cNvSpPr>
          <p:nvPr>
            <p:ph idx="1"/>
          </p:nvPr>
        </p:nvSpPr>
        <p:spPr>
          <a:xfrm>
            <a:off x="285750" y="1714500"/>
            <a:ext cx="8358188" cy="4411663"/>
          </a:xfrm>
        </p:spPr>
        <p:txBody>
          <a:bodyPr/>
          <a:lstStyle/>
          <a:p>
            <a:pPr algn="just" eaLnBrk="1" hangingPunct="1"/>
            <a:r>
              <a:rPr lang="en-US" smtClean="0">
                <a:latin typeface="Times New Roman" pitchFamily="18" charset="0"/>
                <a:cs typeface="Times New Roman" pitchFamily="18" charset="0"/>
              </a:rPr>
              <a:t>The first bank, the “Bank of Abyssinia”, was established in 1905 based on the agreement signed between the Ethiopian Government and the National Bank of Egypt, which was owned by the British.</a:t>
            </a:r>
          </a:p>
          <a:p>
            <a:pPr eaLnBrk="1" hangingPunct="1"/>
            <a:r>
              <a:rPr lang="en-US" smtClean="0">
                <a:latin typeface="Times New Roman" pitchFamily="18" charset="0"/>
                <a:cs typeface="Times New Roman" pitchFamily="18" charset="0"/>
              </a:rPr>
              <a:t>During the reign of Emperor Haile Selassie, the State Bank of Ethiopia was established in 1943 with a capital of 1 mill. Maria Theresa Dollars.</a:t>
            </a:r>
          </a:p>
        </p:txBody>
      </p:sp>
      <p:pic>
        <p:nvPicPr>
          <p:cNvPr id="4"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12293" name="Slide Number Placeholder 4"/>
          <p:cNvSpPr>
            <a:spLocks noGrp="1"/>
          </p:cNvSpPr>
          <p:nvPr>
            <p:ph type="sldNum" sz="quarter" idx="12"/>
          </p:nvPr>
        </p:nvSpPr>
        <p:spPr>
          <a:noFill/>
        </p:spPr>
        <p:txBody>
          <a:bodyPr/>
          <a:lstStyle/>
          <a:p>
            <a:fld id="{32C7CFCC-BA6A-43C4-936B-AF183BED8D4F}" type="slidenum">
              <a:rPr lang="es-ES">
                <a:latin typeface="Arial" charset="0"/>
                <a:cs typeface="Arial" charset="0"/>
              </a:rPr>
              <a:pPr/>
              <a:t>11</a:t>
            </a:fld>
            <a:endParaRPr lang="es-ES">
              <a:latin typeface="Arial" charset="0"/>
              <a:cs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algn="l" eaLnBrk="1" hangingPunct="1"/>
            <a:r>
              <a:rPr lang="en-US" smtClean="0">
                <a:solidFill>
                  <a:srgbClr val="00B050"/>
                </a:solidFill>
              </a:rPr>
              <a:t>Banking industry (con’d)</a:t>
            </a:r>
            <a:endParaRPr lang="en-US" smtClean="0"/>
          </a:p>
        </p:txBody>
      </p:sp>
      <p:sp>
        <p:nvSpPr>
          <p:cNvPr id="13315" name="Content Placeholder 2"/>
          <p:cNvSpPr>
            <a:spLocks noGrp="1"/>
          </p:cNvSpPr>
          <p:nvPr>
            <p:ph idx="1"/>
          </p:nvPr>
        </p:nvSpPr>
        <p:spPr/>
        <p:txBody>
          <a:bodyPr/>
          <a:lstStyle/>
          <a:p>
            <a:pPr algn="just" eaLnBrk="1" hangingPunct="1"/>
            <a:r>
              <a:rPr lang="en-US" smtClean="0">
                <a:latin typeface="Times New Roman" pitchFamily="18" charset="0"/>
                <a:cs typeface="Times New Roman" pitchFamily="18" charset="0"/>
              </a:rPr>
              <a:t>In 1963, the State Bank of Ethiopia split into the National Bank of Ethiopia and the Commercial Bank of Ethiopia S.C. with the purpose of segregating the functions of central banking from those of commercial banking. </a:t>
            </a:r>
          </a:p>
          <a:p>
            <a:pPr algn="just" eaLnBrk="1" hangingPunct="1"/>
            <a:r>
              <a:rPr lang="en-US" smtClean="0">
                <a:latin typeface="Times New Roman" pitchFamily="18" charset="0"/>
                <a:cs typeface="Times New Roman" pitchFamily="18" charset="0"/>
              </a:rPr>
              <a:t>Besides the two state owned banks, currently there are 16 private banks operating in Ethiopia.</a:t>
            </a:r>
          </a:p>
        </p:txBody>
      </p:sp>
      <p:pic>
        <p:nvPicPr>
          <p:cNvPr id="4"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13317" name="Slide Number Placeholder 4"/>
          <p:cNvSpPr>
            <a:spLocks noGrp="1"/>
          </p:cNvSpPr>
          <p:nvPr>
            <p:ph type="sldNum" sz="quarter" idx="12"/>
          </p:nvPr>
        </p:nvSpPr>
        <p:spPr>
          <a:noFill/>
        </p:spPr>
        <p:txBody>
          <a:bodyPr/>
          <a:lstStyle/>
          <a:p>
            <a:fld id="{17B2A5E7-3EBD-4831-AB9A-6DC3FFE513AB}" type="slidenum">
              <a:rPr lang="es-ES">
                <a:latin typeface="Arial" charset="0"/>
                <a:cs typeface="Arial" charset="0"/>
              </a:rPr>
              <a:pPr/>
              <a:t>12</a:t>
            </a:fld>
            <a:endParaRPr lang="es-ES">
              <a:latin typeface="Arial" charset="0"/>
              <a:cs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p:txBody>
          <a:bodyPr/>
          <a:lstStyle/>
          <a:p>
            <a:pPr algn="just" eaLnBrk="1" hangingPunct="1"/>
            <a:r>
              <a:rPr lang="en-US" smtClean="0">
                <a:latin typeface="Times New Roman" pitchFamily="18" charset="0"/>
                <a:cs typeface="Times New Roman" pitchFamily="18" charset="0"/>
              </a:rPr>
              <a:t>Back in 2013, pan-African financial services provider Ecobank estimated Ethiopia’s unbanked population to be around 80 million people.</a:t>
            </a:r>
          </a:p>
          <a:p>
            <a:pPr algn="just" eaLnBrk="1" hangingPunct="1"/>
            <a:r>
              <a:rPr lang="en-US" smtClean="0">
                <a:latin typeface="Times New Roman" pitchFamily="18" charset="0"/>
                <a:cs typeface="Times New Roman" pitchFamily="18" charset="0"/>
              </a:rPr>
              <a:t>However, a large population which will become gradually involved in formal employment over the years  ahead will drive the banking sector.</a:t>
            </a:r>
          </a:p>
          <a:p>
            <a:pPr algn="just" eaLnBrk="1" hangingPunct="1"/>
            <a:endParaRPr lang="en-US" smtClean="0">
              <a:latin typeface="Times New Roman" pitchFamily="18" charset="0"/>
              <a:cs typeface="Times New Roman" pitchFamily="18" charset="0"/>
            </a:endParaRPr>
          </a:p>
        </p:txBody>
      </p:sp>
      <p:sp>
        <p:nvSpPr>
          <p:cNvPr id="14339" name="Title 1"/>
          <p:cNvSpPr>
            <a:spLocks noGrp="1"/>
          </p:cNvSpPr>
          <p:nvPr>
            <p:ph type="title"/>
          </p:nvPr>
        </p:nvSpPr>
        <p:spPr/>
        <p:txBody>
          <a:bodyPr/>
          <a:lstStyle/>
          <a:p>
            <a:pPr algn="l" eaLnBrk="1" hangingPunct="1"/>
            <a:r>
              <a:rPr lang="en-US" smtClean="0">
                <a:solidFill>
                  <a:srgbClr val="00B050"/>
                </a:solidFill>
              </a:rPr>
              <a:t>Banking industry (con’d)</a:t>
            </a:r>
            <a:endParaRPr lang="en-US" smtClean="0"/>
          </a:p>
        </p:txBody>
      </p:sp>
      <p:pic>
        <p:nvPicPr>
          <p:cNvPr id="5"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14341" name="Slide Number Placeholder 5"/>
          <p:cNvSpPr>
            <a:spLocks noGrp="1"/>
          </p:cNvSpPr>
          <p:nvPr>
            <p:ph type="sldNum" sz="quarter" idx="12"/>
          </p:nvPr>
        </p:nvSpPr>
        <p:spPr>
          <a:noFill/>
        </p:spPr>
        <p:txBody>
          <a:bodyPr/>
          <a:lstStyle/>
          <a:p>
            <a:fld id="{7825B7C1-C471-48ED-9503-D7C5CB484293}" type="slidenum">
              <a:rPr lang="es-ES">
                <a:latin typeface="Arial" charset="0"/>
                <a:cs typeface="Arial" charset="0"/>
              </a:rPr>
              <a:pPr/>
              <a:t>13</a:t>
            </a:fld>
            <a:endParaRPr lang="es-ES">
              <a:latin typeface="Arial" charset="0"/>
              <a:cs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457200" y="1785938"/>
            <a:ext cx="8229600" cy="4340225"/>
          </a:xfrm>
        </p:spPr>
        <p:txBody>
          <a:bodyPr/>
          <a:lstStyle/>
          <a:p>
            <a:pPr algn="just" eaLnBrk="1" hangingPunct="1"/>
            <a:r>
              <a:rPr lang="en-US" smtClean="0">
                <a:latin typeface="Times New Roman" pitchFamily="18" charset="0"/>
                <a:cs typeface="Times New Roman" pitchFamily="18" charset="0"/>
              </a:rPr>
              <a:t>According to Business Monitor International (BMI) latest report on banking industry of Ethiopia, Ethiopia’s commercial banking sector has shown a steady expansion over 2017, with both loan and deposit growth continuing on a strong upward trend.</a:t>
            </a:r>
          </a:p>
          <a:p>
            <a:pPr algn="just" eaLnBrk="1" hangingPunct="1"/>
            <a:endParaRPr lang="en-US" smtClean="0">
              <a:latin typeface="Times New Roman" pitchFamily="18" charset="0"/>
              <a:cs typeface="Times New Roman" pitchFamily="18" charset="0"/>
            </a:endParaRPr>
          </a:p>
          <a:p>
            <a:pPr algn="just" eaLnBrk="1" hangingPunct="1"/>
            <a:endParaRPr lang="en-US" smtClean="0">
              <a:latin typeface="Times New Roman" pitchFamily="18" charset="0"/>
              <a:cs typeface="Times New Roman" pitchFamily="18" charset="0"/>
            </a:endParaRPr>
          </a:p>
        </p:txBody>
      </p:sp>
      <p:sp>
        <p:nvSpPr>
          <p:cNvPr id="15363" name="Title 1"/>
          <p:cNvSpPr>
            <a:spLocks noGrp="1"/>
          </p:cNvSpPr>
          <p:nvPr>
            <p:ph type="title"/>
          </p:nvPr>
        </p:nvSpPr>
        <p:spPr/>
        <p:txBody>
          <a:bodyPr/>
          <a:lstStyle/>
          <a:p>
            <a:pPr algn="l" eaLnBrk="1" hangingPunct="1"/>
            <a:r>
              <a:rPr lang="en-US" smtClean="0">
                <a:solidFill>
                  <a:srgbClr val="00B050"/>
                </a:solidFill>
              </a:rPr>
              <a:t>Banking industry (con’d)</a:t>
            </a:r>
            <a:endParaRPr lang="en-US" smtClean="0"/>
          </a:p>
        </p:txBody>
      </p:sp>
      <p:pic>
        <p:nvPicPr>
          <p:cNvPr id="5"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15365" name="Slide Number Placeholder 5"/>
          <p:cNvSpPr>
            <a:spLocks noGrp="1"/>
          </p:cNvSpPr>
          <p:nvPr>
            <p:ph type="sldNum" sz="quarter" idx="12"/>
          </p:nvPr>
        </p:nvSpPr>
        <p:spPr>
          <a:noFill/>
        </p:spPr>
        <p:txBody>
          <a:bodyPr/>
          <a:lstStyle/>
          <a:p>
            <a:fld id="{CCF333C2-5C63-480F-A7E5-97184FF7009F}" type="slidenum">
              <a:rPr lang="es-ES">
                <a:latin typeface="Arial" charset="0"/>
                <a:cs typeface="Arial" charset="0"/>
              </a:rPr>
              <a:pPr/>
              <a:t>14</a:t>
            </a:fld>
            <a:endParaRPr lang="es-ES">
              <a:latin typeface="Arial" charset="0"/>
              <a:cs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p:txBody>
          <a:bodyPr/>
          <a:lstStyle/>
          <a:p>
            <a:pPr algn="just" eaLnBrk="1" hangingPunct="1"/>
            <a:r>
              <a:rPr lang="en-US" smtClean="0">
                <a:latin typeface="Times New Roman" pitchFamily="18" charset="0"/>
                <a:cs typeface="Times New Roman" pitchFamily="18" charset="0"/>
              </a:rPr>
              <a:t>It is further noted that loans will continue to post double-digit growth over a multi-quarter time horizon as the economy diversifies away from agriculture to agricultural-led industrialization.</a:t>
            </a:r>
          </a:p>
          <a:p>
            <a:pPr algn="just" eaLnBrk="1" hangingPunct="1"/>
            <a:r>
              <a:rPr lang="en-US" smtClean="0">
                <a:latin typeface="Times New Roman" pitchFamily="18" charset="0"/>
                <a:cs typeface="Times New Roman" pitchFamily="18" charset="0"/>
              </a:rPr>
              <a:t>Hence, The banking sector will beneﬁt  from boosting industry and increasing integration of the sizable unbanked population. </a:t>
            </a:r>
          </a:p>
        </p:txBody>
      </p:sp>
      <p:sp>
        <p:nvSpPr>
          <p:cNvPr id="16387" name="Title 1"/>
          <p:cNvSpPr>
            <a:spLocks noGrp="1"/>
          </p:cNvSpPr>
          <p:nvPr>
            <p:ph type="title"/>
          </p:nvPr>
        </p:nvSpPr>
        <p:spPr/>
        <p:txBody>
          <a:bodyPr/>
          <a:lstStyle/>
          <a:p>
            <a:pPr algn="l" eaLnBrk="1" hangingPunct="1"/>
            <a:r>
              <a:rPr lang="en-US" smtClean="0">
                <a:solidFill>
                  <a:srgbClr val="00B050"/>
                </a:solidFill>
              </a:rPr>
              <a:t>Banking industry (con’d)</a:t>
            </a:r>
            <a:endParaRPr lang="en-US" smtClean="0"/>
          </a:p>
        </p:txBody>
      </p:sp>
      <p:pic>
        <p:nvPicPr>
          <p:cNvPr id="5"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16389" name="Slide Number Placeholder 5"/>
          <p:cNvSpPr>
            <a:spLocks noGrp="1"/>
          </p:cNvSpPr>
          <p:nvPr>
            <p:ph type="sldNum" sz="quarter" idx="12"/>
          </p:nvPr>
        </p:nvSpPr>
        <p:spPr>
          <a:noFill/>
        </p:spPr>
        <p:txBody>
          <a:bodyPr/>
          <a:lstStyle/>
          <a:p>
            <a:fld id="{C2B5B641-A4E1-4305-8742-028ADE563F24}" type="slidenum">
              <a:rPr lang="es-ES">
                <a:latin typeface="Arial" charset="0"/>
                <a:cs typeface="Arial" charset="0"/>
              </a:rPr>
              <a:pPr/>
              <a:t>15</a:t>
            </a:fld>
            <a:endParaRPr lang="es-ES">
              <a:latin typeface="Arial" charset="0"/>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642938"/>
            <a:ext cx="8229600" cy="774700"/>
          </a:xfrm>
        </p:spPr>
        <p:txBody>
          <a:bodyPr/>
          <a:lstStyle/>
          <a:p>
            <a:pPr algn="l" eaLnBrk="1" hangingPunct="1"/>
            <a:r>
              <a:rPr lang="en-US" smtClean="0">
                <a:solidFill>
                  <a:srgbClr val="00B050"/>
                </a:solidFill>
              </a:rPr>
              <a:t>3. IFB in Ethiopia</a:t>
            </a:r>
            <a:br>
              <a:rPr lang="en-US" smtClean="0">
                <a:solidFill>
                  <a:srgbClr val="00B050"/>
                </a:solidFill>
              </a:rPr>
            </a:br>
            <a:endParaRPr lang="en-US" smtClean="0">
              <a:solidFill>
                <a:srgbClr val="00B050"/>
              </a:solidFill>
            </a:endParaRPr>
          </a:p>
        </p:txBody>
      </p:sp>
      <p:sp>
        <p:nvSpPr>
          <p:cNvPr id="17411" name="Content Placeholder 2"/>
          <p:cNvSpPr>
            <a:spLocks noGrp="1"/>
          </p:cNvSpPr>
          <p:nvPr>
            <p:ph idx="1"/>
          </p:nvPr>
        </p:nvSpPr>
        <p:spPr>
          <a:xfrm>
            <a:off x="457200" y="1785938"/>
            <a:ext cx="8229600" cy="4340225"/>
          </a:xfrm>
        </p:spPr>
        <p:txBody>
          <a:bodyPr/>
          <a:lstStyle/>
          <a:p>
            <a:pPr algn="just" eaLnBrk="1" hangingPunct="1"/>
            <a:r>
              <a:rPr lang="en-US" smtClean="0">
                <a:latin typeface="Times New Roman" pitchFamily="18" charset="0"/>
                <a:cs typeface="Times New Roman" pitchFamily="18" charset="0"/>
              </a:rPr>
              <a:t>Islam is the world’s second largest religion with more than 1.8 billion followers, making up roughly 24% of the world’s population. </a:t>
            </a:r>
          </a:p>
          <a:p>
            <a:pPr algn="just" eaLnBrk="1" hangingPunct="1"/>
            <a:r>
              <a:rPr lang="en-US" smtClean="0">
                <a:latin typeface="Times New Roman" pitchFamily="18" charset="0"/>
                <a:cs typeface="Times New Roman" pitchFamily="18" charset="0"/>
              </a:rPr>
              <a:t>Around half of Ethiopians identify as Muslim, making the country’s Muslim population larger than that in Saudi Arabia, Syria or Yemen. </a:t>
            </a:r>
          </a:p>
        </p:txBody>
      </p:sp>
      <p:pic>
        <p:nvPicPr>
          <p:cNvPr id="4"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17413" name="Slide Number Placeholder 4"/>
          <p:cNvSpPr>
            <a:spLocks noGrp="1"/>
          </p:cNvSpPr>
          <p:nvPr>
            <p:ph type="sldNum" sz="quarter" idx="12"/>
          </p:nvPr>
        </p:nvSpPr>
        <p:spPr>
          <a:noFill/>
        </p:spPr>
        <p:txBody>
          <a:bodyPr/>
          <a:lstStyle/>
          <a:p>
            <a:fld id="{A53FE0E1-097A-4164-B681-AC2EB3EA94F8}" type="slidenum">
              <a:rPr lang="es-ES">
                <a:latin typeface="Arial" charset="0"/>
                <a:cs typeface="Arial" charset="0"/>
              </a:rPr>
              <a:pPr/>
              <a:t>16</a:t>
            </a:fld>
            <a:endParaRPr lang="es-ES">
              <a:latin typeface="Arial" charset="0"/>
              <a:cs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algn="l" eaLnBrk="1" hangingPunct="1"/>
            <a:r>
              <a:rPr lang="en-US" smtClean="0">
                <a:solidFill>
                  <a:srgbClr val="00B050"/>
                </a:solidFill>
              </a:rPr>
              <a:t>IFB in Ethiopia (con’d)</a:t>
            </a:r>
            <a:endParaRPr lang="en-US" smtClean="0"/>
          </a:p>
        </p:txBody>
      </p:sp>
      <p:sp>
        <p:nvSpPr>
          <p:cNvPr id="18435" name="Content Placeholder 2"/>
          <p:cNvSpPr>
            <a:spLocks noGrp="1"/>
          </p:cNvSpPr>
          <p:nvPr>
            <p:ph idx="1"/>
          </p:nvPr>
        </p:nvSpPr>
        <p:spPr>
          <a:xfrm>
            <a:off x="457200" y="1600200"/>
            <a:ext cx="8115300" cy="4525963"/>
          </a:xfrm>
        </p:spPr>
        <p:txBody>
          <a:bodyPr/>
          <a:lstStyle/>
          <a:p>
            <a:pPr algn="just" eaLnBrk="1" hangingPunct="1"/>
            <a:r>
              <a:rPr lang="en-US" smtClean="0">
                <a:latin typeface="Times New Roman" pitchFamily="18" charset="0"/>
                <a:cs typeface="Times New Roman" pitchFamily="18" charset="0"/>
              </a:rPr>
              <a:t>Access to finance in Ethiopia is generally very low. Nationally, only 14% of the adult population has access to formal credit and savings products but this rate drops to 1% in rural areas. </a:t>
            </a:r>
          </a:p>
          <a:p>
            <a:pPr algn="just" eaLnBrk="1" hangingPunct="1"/>
            <a:r>
              <a:rPr lang="en-US" smtClean="0">
                <a:latin typeface="Times New Roman" pitchFamily="18" charset="0"/>
                <a:cs typeface="Times New Roman" pitchFamily="18" charset="0"/>
              </a:rPr>
              <a:t>And, until recently, there were no financial institutions catering to the large population requiring Islamic-compliant products.</a:t>
            </a:r>
          </a:p>
          <a:p>
            <a:pPr algn="just" eaLnBrk="1" hangingPunct="1"/>
            <a:endParaRPr lang="en-US" smtClean="0">
              <a:latin typeface="Times New Roman" pitchFamily="18" charset="0"/>
              <a:cs typeface="Times New Roman" pitchFamily="18" charset="0"/>
            </a:endParaRPr>
          </a:p>
        </p:txBody>
      </p:sp>
      <p:pic>
        <p:nvPicPr>
          <p:cNvPr id="4"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18437" name="Slide Number Placeholder 4"/>
          <p:cNvSpPr>
            <a:spLocks noGrp="1"/>
          </p:cNvSpPr>
          <p:nvPr>
            <p:ph type="sldNum" sz="quarter" idx="12"/>
          </p:nvPr>
        </p:nvSpPr>
        <p:spPr>
          <a:noFill/>
        </p:spPr>
        <p:txBody>
          <a:bodyPr/>
          <a:lstStyle/>
          <a:p>
            <a:fld id="{FA5E7B47-3BBF-4B09-BCDE-9BF45B6A7CE9}" type="slidenum">
              <a:rPr lang="es-ES">
                <a:latin typeface="Arial" charset="0"/>
                <a:cs typeface="Arial" charset="0"/>
              </a:rPr>
              <a:pPr/>
              <a:t>17</a:t>
            </a:fld>
            <a:endParaRPr lang="es-ES">
              <a:latin typeface="Arial" charset="0"/>
              <a:cs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idx="1"/>
          </p:nvPr>
        </p:nvSpPr>
        <p:spPr>
          <a:xfrm>
            <a:off x="428625" y="1571625"/>
            <a:ext cx="7858125" cy="4357688"/>
          </a:xfrm>
        </p:spPr>
        <p:txBody>
          <a:bodyPr/>
          <a:lstStyle/>
          <a:p>
            <a:pPr algn="just" eaLnBrk="1" hangingPunct="1"/>
            <a:r>
              <a:rPr lang="en-US" smtClean="0">
                <a:latin typeface="Times New Roman" pitchFamily="18" charset="0"/>
                <a:cs typeface="Times New Roman" pitchFamily="18" charset="0"/>
              </a:rPr>
              <a:t>The Ethiopia’s conservative central bank permitted IFB “window” service in 2013 after barring the full-fledged Islamic banking initiated in 2011.</a:t>
            </a:r>
          </a:p>
          <a:p>
            <a:pPr algn="just" eaLnBrk="1" hangingPunct="1"/>
            <a:r>
              <a:rPr lang="en-US" smtClean="0">
                <a:latin typeface="Times New Roman" pitchFamily="18" charset="0"/>
                <a:cs typeface="Times New Roman" pitchFamily="18" charset="0"/>
              </a:rPr>
              <a:t>Among the 18 both private and state owned, 10 of them have started IFB.</a:t>
            </a:r>
          </a:p>
          <a:p>
            <a:pPr algn="just" eaLnBrk="1" hangingPunct="1"/>
            <a:r>
              <a:rPr lang="en-US" smtClean="0">
                <a:latin typeface="Times New Roman" pitchFamily="18" charset="0"/>
                <a:cs typeface="Times New Roman" pitchFamily="18" charset="0"/>
              </a:rPr>
              <a:t>In addition, only 2 of them fully segregated their funds and systems from their corresponding conventional system.</a:t>
            </a:r>
          </a:p>
          <a:p>
            <a:pPr algn="just" eaLnBrk="1" hangingPunct="1"/>
            <a:endParaRPr lang="en-US" smtClean="0">
              <a:latin typeface="Times New Roman" pitchFamily="18" charset="0"/>
              <a:cs typeface="Times New Roman" pitchFamily="18" charset="0"/>
            </a:endParaRPr>
          </a:p>
          <a:p>
            <a:pPr algn="just" eaLnBrk="1" hangingPunct="1"/>
            <a:endParaRPr lang="en-US" smtClean="0">
              <a:latin typeface="Times New Roman" pitchFamily="18" charset="0"/>
              <a:cs typeface="Times New Roman" pitchFamily="18" charset="0"/>
            </a:endParaRPr>
          </a:p>
        </p:txBody>
      </p:sp>
      <p:sp>
        <p:nvSpPr>
          <p:cNvPr id="19459" name="Title 1"/>
          <p:cNvSpPr>
            <a:spLocks noGrp="1"/>
          </p:cNvSpPr>
          <p:nvPr>
            <p:ph type="title"/>
          </p:nvPr>
        </p:nvSpPr>
        <p:spPr>
          <a:xfrm>
            <a:off x="500063" y="214313"/>
            <a:ext cx="8229600" cy="1143000"/>
          </a:xfrm>
        </p:spPr>
        <p:txBody>
          <a:bodyPr/>
          <a:lstStyle/>
          <a:p>
            <a:pPr algn="l" eaLnBrk="1" hangingPunct="1"/>
            <a:r>
              <a:rPr lang="en-US" smtClean="0">
                <a:solidFill>
                  <a:srgbClr val="00B050"/>
                </a:solidFill>
              </a:rPr>
              <a:t>IFB in Ethiopia (con’d)</a:t>
            </a:r>
            <a:endParaRPr lang="en-US" smtClean="0"/>
          </a:p>
        </p:txBody>
      </p:sp>
      <p:pic>
        <p:nvPicPr>
          <p:cNvPr id="5" name="Picture 1" descr="C:\Users\mehube\Documents\ExploreMore Logo.jpg"/>
          <p:cNvPicPr>
            <a:picLocks noChangeAspect="1" noChangeArrowheads="1"/>
          </p:cNvPicPr>
          <p:nvPr/>
        </p:nvPicPr>
        <p:blipFill>
          <a:blip r:embed="rId2"/>
          <a:srcRect l="7291" t="28125" r="6250" b="31250"/>
          <a:stretch>
            <a:fillRect/>
          </a:stretch>
        </p:blipFill>
        <p:spPr bwMode="auto">
          <a:xfrm>
            <a:off x="0" y="6215063"/>
            <a:ext cx="2500313" cy="642937"/>
          </a:xfrm>
          <a:prstGeom prst="rect">
            <a:avLst/>
          </a:prstGeom>
          <a:ln>
            <a:noFill/>
          </a:ln>
          <a:effectLst>
            <a:outerShdw blurRad="190500" algn="tl" rotWithShape="0">
              <a:srgbClr val="000000">
                <a:alpha val="70000"/>
              </a:srgbClr>
            </a:outerShdw>
          </a:effectLst>
        </p:spPr>
      </p:pic>
      <p:sp>
        <p:nvSpPr>
          <p:cNvPr id="19461" name="Slide Number Placeholder 5"/>
          <p:cNvSpPr>
            <a:spLocks noGrp="1"/>
          </p:cNvSpPr>
          <p:nvPr>
            <p:ph type="sldNum" sz="quarter" idx="12"/>
          </p:nvPr>
        </p:nvSpPr>
        <p:spPr>
          <a:noFill/>
        </p:spPr>
        <p:txBody>
          <a:bodyPr/>
          <a:lstStyle/>
          <a:p>
            <a:fld id="{FD41131E-4BC3-422C-8EBB-25C138D74D67}" type="slidenum">
              <a:rPr lang="es-ES">
                <a:latin typeface="Arial" charset="0"/>
                <a:cs typeface="Arial" charset="0"/>
              </a:rPr>
              <a:pPr/>
              <a:t>18</a:t>
            </a:fld>
            <a:endParaRPr lang="es-ES">
              <a:latin typeface="Arial" charset="0"/>
              <a:cs typeface="Arial"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p:txBody>
          <a:bodyPr/>
          <a:lstStyle/>
          <a:p>
            <a:pPr algn="just" eaLnBrk="1" hangingPunct="1"/>
            <a:r>
              <a:rPr lang="en-US" smtClean="0"/>
              <a:t>Unlike Ethiopia, Kenya, with a much smaller Muslim population, has 3 Islamic banks, as well as an Islamic insurance company. </a:t>
            </a:r>
          </a:p>
          <a:p>
            <a:pPr algn="just" eaLnBrk="1" hangingPunct="1"/>
            <a:r>
              <a:rPr lang="en-US" smtClean="0"/>
              <a:t>Moreover, five conventional banks offer sharia-compliant products through dedicated Islamic windows.</a:t>
            </a:r>
          </a:p>
          <a:p>
            <a:pPr algn="just" eaLnBrk="1" hangingPunct="1"/>
            <a:endParaRPr lang="en-US" smtClean="0"/>
          </a:p>
        </p:txBody>
      </p:sp>
      <p:sp>
        <p:nvSpPr>
          <p:cNvPr id="20483" name="Title 1"/>
          <p:cNvSpPr>
            <a:spLocks noGrp="1"/>
          </p:cNvSpPr>
          <p:nvPr>
            <p:ph type="title"/>
          </p:nvPr>
        </p:nvSpPr>
        <p:spPr/>
        <p:txBody>
          <a:bodyPr/>
          <a:lstStyle/>
          <a:p>
            <a:pPr algn="l" eaLnBrk="1" hangingPunct="1"/>
            <a:r>
              <a:rPr lang="en-US" smtClean="0">
                <a:solidFill>
                  <a:srgbClr val="00B050"/>
                </a:solidFill>
              </a:rPr>
              <a:t>IFB in Ethiopia (con’d)</a:t>
            </a:r>
            <a:endParaRPr lang="en-US" smtClean="0"/>
          </a:p>
        </p:txBody>
      </p:sp>
      <p:pic>
        <p:nvPicPr>
          <p:cNvPr id="5"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20485" name="Slide Number Placeholder 5"/>
          <p:cNvSpPr>
            <a:spLocks noGrp="1"/>
          </p:cNvSpPr>
          <p:nvPr>
            <p:ph type="sldNum" sz="quarter" idx="12"/>
          </p:nvPr>
        </p:nvSpPr>
        <p:spPr>
          <a:noFill/>
        </p:spPr>
        <p:txBody>
          <a:bodyPr/>
          <a:lstStyle/>
          <a:p>
            <a:fld id="{1711DF69-E28A-43D7-B2DA-4C0CD4BA82CF}" type="slidenum">
              <a:rPr lang="es-ES">
                <a:latin typeface="Arial" charset="0"/>
                <a:cs typeface="Arial" charset="0"/>
              </a:rPr>
              <a:pPr/>
              <a:t>19</a:t>
            </a:fld>
            <a:endParaRPr lang="es-ES">
              <a:latin typeface="Arial" charset="0"/>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endParaRPr lang="en-US" smtClean="0"/>
          </a:p>
        </p:txBody>
      </p:sp>
      <p:pic>
        <p:nvPicPr>
          <p:cNvPr id="167942" name="Picture 6" descr="Image result for in the name of allah the most gracious the most merciful"/>
          <p:cNvPicPr>
            <a:picLocks noGrp="1" noChangeAspect="1" noChangeArrowheads="1"/>
          </p:cNvPicPr>
          <p:nvPr>
            <p:ph idx="1"/>
          </p:nvPr>
        </p:nvPicPr>
        <p:blipFill>
          <a:blip r:embed="rId2"/>
          <a:srcRect/>
          <a:stretch>
            <a:fillRect/>
          </a:stretch>
        </p:blipFill>
        <p:spPr>
          <a:xfrm>
            <a:off x="428596" y="1428736"/>
            <a:ext cx="8429684" cy="5072098"/>
          </a:xfrm>
          <a:prstGeom prst="roundRect">
            <a:avLst>
              <a:gd name="adj" fmla="val 8594"/>
            </a:avLst>
          </a:prstGeom>
          <a:solidFill>
            <a:srgbClr val="FFFFFF">
              <a:shade val="85000"/>
            </a:srgbClr>
          </a:solidFill>
          <a:effectLst>
            <a:reflection blurRad="12700" stA="38000" endPos="28000" dist="5000" dir="5400000" sy="-100000" algn="bl" rotWithShape="0"/>
          </a:effectLst>
        </p:spPr>
      </p:pic>
      <p:sp>
        <p:nvSpPr>
          <p:cNvPr id="3076" name="Slide Number Placeholder 7"/>
          <p:cNvSpPr>
            <a:spLocks noGrp="1"/>
          </p:cNvSpPr>
          <p:nvPr>
            <p:ph type="sldNum" sz="quarter" idx="12"/>
          </p:nvPr>
        </p:nvSpPr>
        <p:spPr>
          <a:noFill/>
        </p:spPr>
        <p:txBody>
          <a:bodyPr/>
          <a:lstStyle/>
          <a:p>
            <a:fld id="{C8E2B1C5-9FB5-4A7E-A851-3CF74ABFC4B8}" type="slidenum">
              <a:rPr lang="es-ES">
                <a:latin typeface="Arial" charset="0"/>
                <a:cs typeface="Arial" charset="0"/>
              </a:rPr>
              <a:pPr/>
              <a:t>2</a:t>
            </a:fld>
            <a:endParaRPr lang="es-ES">
              <a:latin typeface="Arial" charset="0"/>
              <a:cs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algn="l" eaLnBrk="1" hangingPunct="1"/>
            <a:r>
              <a:rPr lang="en-US" smtClean="0">
                <a:solidFill>
                  <a:srgbClr val="00B050"/>
                </a:solidFill>
              </a:rPr>
              <a:t>IFB in Ethiopia: Opportunities</a:t>
            </a:r>
          </a:p>
        </p:txBody>
      </p:sp>
      <p:sp>
        <p:nvSpPr>
          <p:cNvPr id="21507" name="Content Placeholder 2"/>
          <p:cNvSpPr>
            <a:spLocks noGrp="1"/>
          </p:cNvSpPr>
          <p:nvPr>
            <p:ph idx="1"/>
          </p:nvPr>
        </p:nvSpPr>
        <p:spPr>
          <a:xfrm>
            <a:off x="457200" y="1785938"/>
            <a:ext cx="8229600" cy="4340225"/>
          </a:xfrm>
        </p:spPr>
        <p:txBody>
          <a:bodyPr/>
          <a:lstStyle/>
          <a:p>
            <a:pPr algn="just" eaLnBrk="1" hangingPunct="1"/>
            <a:r>
              <a:rPr lang="en-US" smtClean="0">
                <a:latin typeface="Times New Roman" pitchFamily="18" charset="0"/>
                <a:cs typeface="Times New Roman" pitchFamily="18" charset="0"/>
              </a:rPr>
              <a:t>Ethiopian Muslim population is almost very practicing and strictly observes Sharia principles.</a:t>
            </a:r>
          </a:p>
          <a:p>
            <a:pPr algn="just" eaLnBrk="1" hangingPunct="1"/>
            <a:r>
              <a:rPr lang="en-US" smtClean="0">
                <a:latin typeface="Times New Roman" pitchFamily="18" charset="0"/>
                <a:cs typeface="Times New Roman" pitchFamily="18" charset="0"/>
              </a:rPr>
              <a:t> The society believes that conventional banking is against Sharia laws so that a good number of potential customers are not banking with the conventional banks.</a:t>
            </a:r>
          </a:p>
        </p:txBody>
      </p:sp>
      <p:pic>
        <p:nvPicPr>
          <p:cNvPr id="4"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21509" name="Slide Number Placeholder 4"/>
          <p:cNvSpPr>
            <a:spLocks noGrp="1"/>
          </p:cNvSpPr>
          <p:nvPr>
            <p:ph type="sldNum" sz="quarter" idx="12"/>
          </p:nvPr>
        </p:nvSpPr>
        <p:spPr>
          <a:noFill/>
        </p:spPr>
        <p:txBody>
          <a:bodyPr/>
          <a:lstStyle/>
          <a:p>
            <a:fld id="{125BD994-477A-4743-AD6C-2B632F846AB4}" type="slidenum">
              <a:rPr lang="es-ES">
                <a:latin typeface="Arial" charset="0"/>
                <a:cs typeface="Arial" charset="0"/>
              </a:rPr>
              <a:pPr/>
              <a:t>20</a:t>
            </a:fld>
            <a:endParaRPr lang="es-ES">
              <a:latin typeface="Arial" charset="0"/>
              <a:cs typeface="Arial"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algn="l" eaLnBrk="1" hangingPunct="1"/>
            <a:r>
              <a:rPr lang="en-US" smtClean="0">
                <a:solidFill>
                  <a:srgbClr val="00B050"/>
                </a:solidFill>
              </a:rPr>
              <a:t>Opportunities (con’d)</a:t>
            </a:r>
            <a:endParaRPr lang="en-US" smtClean="0"/>
          </a:p>
        </p:txBody>
      </p:sp>
      <p:sp>
        <p:nvSpPr>
          <p:cNvPr id="22531" name="Content Placeholder 2"/>
          <p:cNvSpPr>
            <a:spLocks noGrp="1"/>
          </p:cNvSpPr>
          <p:nvPr>
            <p:ph idx="1"/>
          </p:nvPr>
        </p:nvSpPr>
        <p:spPr>
          <a:xfrm>
            <a:off x="457200" y="1714500"/>
            <a:ext cx="7972425" cy="4411663"/>
          </a:xfrm>
        </p:spPr>
        <p:txBody>
          <a:bodyPr/>
          <a:lstStyle/>
          <a:p>
            <a:pPr algn="just" eaLnBrk="1" hangingPunct="1"/>
            <a:r>
              <a:rPr lang="en-US" smtClean="0">
                <a:latin typeface="Times New Roman" pitchFamily="18" charset="0"/>
                <a:cs typeface="Times New Roman" pitchFamily="18" charset="0"/>
              </a:rPr>
              <a:t>Banks with interest-free window services are collecting unexpected high amount of deposits from their customers.</a:t>
            </a:r>
          </a:p>
          <a:p>
            <a:pPr algn="just" eaLnBrk="1" hangingPunct="1"/>
            <a:r>
              <a:rPr lang="en-US" smtClean="0">
                <a:latin typeface="Times New Roman" pitchFamily="18" charset="0"/>
                <a:cs typeface="Times New Roman" pitchFamily="18" charset="0"/>
              </a:rPr>
              <a:t>This shows that there is an untapped market in the industry.</a:t>
            </a:r>
          </a:p>
          <a:p>
            <a:pPr algn="just" eaLnBrk="1" hangingPunct="1"/>
            <a:r>
              <a:rPr lang="en-US" smtClean="0">
                <a:latin typeface="Times New Roman" pitchFamily="18" charset="0"/>
                <a:cs typeface="Times New Roman" pitchFamily="18" charset="0"/>
              </a:rPr>
              <a:t>It becomes a do-or-die option for the Muslim community since they are struggling without inclusive finance system.</a:t>
            </a:r>
          </a:p>
        </p:txBody>
      </p:sp>
      <p:pic>
        <p:nvPicPr>
          <p:cNvPr id="4"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22533" name="Slide Number Placeholder 4"/>
          <p:cNvSpPr>
            <a:spLocks noGrp="1"/>
          </p:cNvSpPr>
          <p:nvPr>
            <p:ph type="sldNum" sz="quarter" idx="12"/>
          </p:nvPr>
        </p:nvSpPr>
        <p:spPr>
          <a:noFill/>
        </p:spPr>
        <p:txBody>
          <a:bodyPr/>
          <a:lstStyle/>
          <a:p>
            <a:fld id="{86F909F1-C546-4E9A-8252-F4E9039B95B7}" type="slidenum">
              <a:rPr lang="es-ES">
                <a:latin typeface="Arial" charset="0"/>
                <a:cs typeface="Arial" charset="0"/>
              </a:rPr>
              <a:pPr/>
              <a:t>21</a:t>
            </a:fld>
            <a:endParaRPr lang="es-ES">
              <a:latin typeface="Arial" charset="0"/>
              <a:cs typeface="Arial"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algn="l" eaLnBrk="1" hangingPunct="1"/>
            <a:r>
              <a:rPr lang="en-US" smtClean="0">
                <a:solidFill>
                  <a:srgbClr val="00B050"/>
                </a:solidFill>
              </a:rPr>
              <a:t>IFB in Ethiopia: Prospects</a:t>
            </a:r>
          </a:p>
        </p:txBody>
      </p:sp>
      <p:sp>
        <p:nvSpPr>
          <p:cNvPr id="23555" name="Content Placeholder 2"/>
          <p:cNvSpPr>
            <a:spLocks noGrp="1"/>
          </p:cNvSpPr>
          <p:nvPr>
            <p:ph idx="1"/>
          </p:nvPr>
        </p:nvSpPr>
        <p:spPr>
          <a:xfrm>
            <a:off x="457200" y="1600200"/>
            <a:ext cx="8115300" cy="4525963"/>
          </a:xfrm>
        </p:spPr>
        <p:txBody>
          <a:bodyPr/>
          <a:lstStyle/>
          <a:p>
            <a:pPr algn="just" eaLnBrk="1" hangingPunct="1"/>
            <a:r>
              <a:rPr lang="en-US" smtClean="0">
                <a:latin typeface="Times New Roman" pitchFamily="18" charset="0"/>
                <a:cs typeface="Times New Roman" pitchFamily="18" charset="0"/>
              </a:rPr>
              <a:t>For the achievement of a holistic economic growth of a state, government should develop inclusive policies.</a:t>
            </a:r>
          </a:p>
          <a:p>
            <a:pPr algn="just" eaLnBrk="1" hangingPunct="1"/>
            <a:r>
              <a:rPr lang="en-US" smtClean="0">
                <a:latin typeface="Times New Roman" pitchFamily="18" charset="0"/>
                <a:cs typeface="Times New Roman" pitchFamily="18" charset="0"/>
              </a:rPr>
              <a:t>It is noticed that government is changing its stance and extending a hand for the expansion of IFB services. </a:t>
            </a:r>
          </a:p>
          <a:p>
            <a:pPr algn="just" eaLnBrk="1" hangingPunct="1"/>
            <a:r>
              <a:rPr lang="en-US" smtClean="0">
                <a:latin typeface="Times New Roman" pitchFamily="18" charset="0"/>
                <a:cs typeface="Times New Roman" pitchFamily="18" charset="0"/>
              </a:rPr>
              <a:t>Hence, the sector is expected to contribute a lot for the development of a country.</a:t>
            </a:r>
          </a:p>
          <a:p>
            <a:pPr lvl="1" algn="just" eaLnBrk="1" hangingPunct="1"/>
            <a:endParaRPr lang="en-US" smtClean="0">
              <a:latin typeface="Times New Roman" pitchFamily="18" charset="0"/>
              <a:cs typeface="Times New Roman" pitchFamily="18" charset="0"/>
            </a:endParaRPr>
          </a:p>
        </p:txBody>
      </p:sp>
      <p:pic>
        <p:nvPicPr>
          <p:cNvPr id="4"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23557" name="Slide Number Placeholder 4"/>
          <p:cNvSpPr>
            <a:spLocks noGrp="1"/>
          </p:cNvSpPr>
          <p:nvPr>
            <p:ph type="sldNum" sz="quarter" idx="12"/>
          </p:nvPr>
        </p:nvSpPr>
        <p:spPr>
          <a:noFill/>
        </p:spPr>
        <p:txBody>
          <a:bodyPr/>
          <a:lstStyle/>
          <a:p>
            <a:fld id="{E1C381F6-0B52-43C8-B012-F2BC16349F2B}" type="slidenum">
              <a:rPr lang="es-ES">
                <a:latin typeface="Arial" charset="0"/>
                <a:cs typeface="Arial" charset="0"/>
              </a:rPr>
              <a:pPr/>
              <a:t>22</a:t>
            </a:fld>
            <a:endParaRPr lang="es-ES">
              <a:latin typeface="Arial" charset="0"/>
              <a:cs typeface="Arial"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algn="l" eaLnBrk="1" hangingPunct="1"/>
            <a:r>
              <a:rPr lang="en-US" smtClean="0">
                <a:solidFill>
                  <a:srgbClr val="00B050"/>
                </a:solidFill>
              </a:rPr>
              <a:t>IFB in Ethiopia: Challenges</a:t>
            </a:r>
          </a:p>
        </p:txBody>
      </p:sp>
      <p:sp>
        <p:nvSpPr>
          <p:cNvPr id="24579" name="Content Placeholder 2"/>
          <p:cNvSpPr>
            <a:spLocks noGrp="1"/>
          </p:cNvSpPr>
          <p:nvPr>
            <p:ph idx="1"/>
          </p:nvPr>
        </p:nvSpPr>
        <p:spPr>
          <a:xfrm>
            <a:off x="457200" y="1857375"/>
            <a:ext cx="8229600" cy="4268788"/>
          </a:xfrm>
        </p:spPr>
        <p:txBody>
          <a:bodyPr/>
          <a:lstStyle/>
          <a:p>
            <a:pPr algn="just" eaLnBrk="1" hangingPunct="1"/>
            <a:r>
              <a:rPr lang="en-US" smtClean="0">
                <a:latin typeface="Times New Roman" pitchFamily="18" charset="0"/>
                <a:cs typeface="Times New Roman" pitchFamily="18" charset="0"/>
              </a:rPr>
              <a:t>The major challenge is regulatory framework; IFB window is subject to the same regulations applicable to conventional banks.</a:t>
            </a:r>
          </a:p>
          <a:p>
            <a:pPr algn="just" eaLnBrk="1" hangingPunct="1"/>
            <a:r>
              <a:rPr lang="en-US" smtClean="0">
                <a:latin typeface="Times New Roman" pitchFamily="18" charset="0"/>
                <a:cs typeface="Times New Roman" pitchFamily="18" charset="0"/>
              </a:rPr>
              <a:t>Though the government is showing a positive interest on the sector, working on the regulatory framework for IFB is far beyond expected.</a:t>
            </a:r>
          </a:p>
          <a:p>
            <a:pPr algn="just" eaLnBrk="1" hangingPunct="1"/>
            <a:endParaRPr lang="en-US" smtClean="0">
              <a:latin typeface="Times New Roman" pitchFamily="18" charset="0"/>
              <a:cs typeface="Times New Roman" pitchFamily="18" charset="0"/>
            </a:endParaRPr>
          </a:p>
          <a:p>
            <a:pPr algn="just" eaLnBrk="1" hangingPunct="1"/>
            <a:endParaRPr lang="en-US" smtClean="0">
              <a:latin typeface="Times New Roman" pitchFamily="18" charset="0"/>
              <a:cs typeface="Times New Roman" pitchFamily="18" charset="0"/>
            </a:endParaRPr>
          </a:p>
        </p:txBody>
      </p:sp>
      <p:pic>
        <p:nvPicPr>
          <p:cNvPr id="4"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24581" name="Slide Number Placeholder 4"/>
          <p:cNvSpPr>
            <a:spLocks noGrp="1"/>
          </p:cNvSpPr>
          <p:nvPr>
            <p:ph type="sldNum" sz="quarter" idx="12"/>
          </p:nvPr>
        </p:nvSpPr>
        <p:spPr>
          <a:noFill/>
        </p:spPr>
        <p:txBody>
          <a:bodyPr/>
          <a:lstStyle/>
          <a:p>
            <a:fld id="{21A7384E-2417-4EC0-955B-B9F43352F93F}" type="slidenum">
              <a:rPr lang="es-ES">
                <a:latin typeface="Arial" charset="0"/>
                <a:cs typeface="Arial" charset="0"/>
              </a:rPr>
              <a:pPr/>
              <a:t>23</a:t>
            </a:fld>
            <a:endParaRPr lang="es-ES">
              <a:latin typeface="Arial" charset="0"/>
              <a:cs typeface="Arial"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algn="l" eaLnBrk="1" hangingPunct="1"/>
            <a:r>
              <a:rPr lang="en-US" smtClean="0">
                <a:solidFill>
                  <a:srgbClr val="00B050"/>
                </a:solidFill>
              </a:rPr>
              <a:t>Challenges (con’d)</a:t>
            </a:r>
            <a:endParaRPr lang="en-US" smtClean="0"/>
          </a:p>
        </p:txBody>
      </p:sp>
      <p:sp>
        <p:nvSpPr>
          <p:cNvPr id="25603" name="Content Placeholder 2"/>
          <p:cNvSpPr>
            <a:spLocks noGrp="1"/>
          </p:cNvSpPr>
          <p:nvPr>
            <p:ph idx="1"/>
          </p:nvPr>
        </p:nvSpPr>
        <p:spPr>
          <a:xfrm>
            <a:off x="457200" y="1714500"/>
            <a:ext cx="8229600" cy="4411663"/>
          </a:xfrm>
        </p:spPr>
        <p:txBody>
          <a:bodyPr/>
          <a:lstStyle/>
          <a:p>
            <a:pPr algn="just" eaLnBrk="1" hangingPunct="1"/>
            <a:r>
              <a:rPr lang="en-US" smtClean="0">
                <a:latin typeface="Times New Roman" pitchFamily="18" charset="0"/>
                <a:cs typeface="Times New Roman" pitchFamily="18" charset="0"/>
              </a:rPr>
              <a:t>Despite a dire need of IFB, the society is skeptical of the services because of its high sensitivity on the issue.</a:t>
            </a:r>
          </a:p>
          <a:p>
            <a:pPr algn="just" eaLnBrk="1" hangingPunct="1"/>
            <a:r>
              <a:rPr lang="en-US" smtClean="0">
                <a:latin typeface="Times New Roman" pitchFamily="18" charset="0"/>
                <a:cs typeface="Times New Roman" pitchFamily="18" charset="0"/>
              </a:rPr>
              <a:t>The society prefers a full-fledged banking distinct to the conventional banking.</a:t>
            </a:r>
          </a:p>
          <a:p>
            <a:pPr algn="just" eaLnBrk="1" hangingPunct="1"/>
            <a:endParaRPr lang="en-US" smtClean="0">
              <a:latin typeface="Times New Roman" pitchFamily="18" charset="0"/>
              <a:cs typeface="Times New Roman" pitchFamily="18" charset="0"/>
            </a:endParaRPr>
          </a:p>
        </p:txBody>
      </p:sp>
      <p:pic>
        <p:nvPicPr>
          <p:cNvPr id="4"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25605" name="Slide Number Placeholder 4"/>
          <p:cNvSpPr>
            <a:spLocks noGrp="1"/>
          </p:cNvSpPr>
          <p:nvPr>
            <p:ph type="sldNum" sz="quarter" idx="12"/>
          </p:nvPr>
        </p:nvSpPr>
        <p:spPr>
          <a:noFill/>
        </p:spPr>
        <p:txBody>
          <a:bodyPr/>
          <a:lstStyle/>
          <a:p>
            <a:fld id="{E06FF29C-998C-4337-854D-310E667F4853}" type="slidenum">
              <a:rPr lang="es-ES">
                <a:latin typeface="Arial" charset="0"/>
                <a:cs typeface="Arial" charset="0"/>
              </a:rPr>
              <a:pPr/>
              <a:t>24</a:t>
            </a:fld>
            <a:endParaRPr lang="es-ES">
              <a:latin typeface="Arial" charset="0"/>
              <a:cs typeface="Arial"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457200" y="1857375"/>
            <a:ext cx="8229600" cy="4268788"/>
          </a:xfrm>
        </p:spPr>
        <p:txBody>
          <a:bodyPr/>
          <a:lstStyle/>
          <a:p>
            <a:pPr algn="just" eaLnBrk="1" hangingPunct="1"/>
            <a:r>
              <a:rPr lang="en-US" smtClean="0">
                <a:latin typeface="Times New Roman" pitchFamily="18" charset="0"/>
                <a:cs typeface="Times New Roman" pitchFamily="18" charset="0"/>
              </a:rPr>
              <a:t>Competent and well trained professionals on IFB are indispensable to the sector as it needs maximum caution to comply with Sharia.</a:t>
            </a:r>
          </a:p>
          <a:p>
            <a:pPr algn="just" eaLnBrk="1" hangingPunct="1"/>
            <a:r>
              <a:rPr lang="en-US" smtClean="0">
                <a:latin typeface="Times New Roman" pitchFamily="18" charset="0"/>
                <a:cs typeface="Times New Roman" pitchFamily="18" charset="0"/>
              </a:rPr>
              <a:t>However, there is no formal education in the country on Islamic banking and economics in universities and colleges. </a:t>
            </a:r>
          </a:p>
        </p:txBody>
      </p:sp>
      <p:sp>
        <p:nvSpPr>
          <p:cNvPr id="26627" name="Title 1"/>
          <p:cNvSpPr>
            <a:spLocks noGrp="1"/>
          </p:cNvSpPr>
          <p:nvPr>
            <p:ph type="title"/>
          </p:nvPr>
        </p:nvSpPr>
        <p:spPr/>
        <p:txBody>
          <a:bodyPr/>
          <a:lstStyle/>
          <a:p>
            <a:pPr algn="l" eaLnBrk="1" hangingPunct="1"/>
            <a:r>
              <a:rPr lang="en-US" smtClean="0">
                <a:solidFill>
                  <a:srgbClr val="00B050"/>
                </a:solidFill>
              </a:rPr>
              <a:t>Challenges (con’d)</a:t>
            </a:r>
            <a:endParaRPr lang="en-US" smtClean="0"/>
          </a:p>
        </p:txBody>
      </p:sp>
      <p:pic>
        <p:nvPicPr>
          <p:cNvPr id="5"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26629" name="Slide Number Placeholder 5"/>
          <p:cNvSpPr>
            <a:spLocks noGrp="1"/>
          </p:cNvSpPr>
          <p:nvPr>
            <p:ph type="sldNum" sz="quarter" idx="12"/>
          </p:nvPr>
        </p:nvSpPr>
        <p:spPr>
          <a:noFill/>
        </p:spPr>
        <p:txBody>
          <a:bodyPr/>
          <a:lstStyle/>
          <a:p>
            <a:fld id="{5BF7E060-90E1-41F2-AAE1-4DF8076F91C0}" type="slidenum">
              <a:rPr lang="es-ES">
                <a:latin typeface="Arial" charset="0"/>
                <a:cs typeface="Arial" charset="0"/>
              </a:rPr>
              <a:pPr/>
              <a:t>25</a:t>
            </a:fld>
            <a:endParaRPr lang="es-ES">
              <a:latin typeface="Arial" charset="0"/>
              <a:cs typeface="Arial"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p:cNvSpPr>
            <a:spLocks noGrp="1"/>
          </p:cNvSpPr>
          <p:nvPr>
            <p:ph idx="1"/>
          </p:nvPr>
        </p:nvSpPr>
        <p:spPr>
          <a:xfrm>
            <a:off x="457200" y="1785938"/>
            <a:ext cx="8229600" cy="4340225"/>
          </a:xfrm>
        </p:spPr>
        <p:txBody>
          <a:bodyPr/>
          <a:lstStyle/>
          <a:p>
            <a:pPr algn="just" eaLnBrk="1" hangingPunct="1"/>
            <a:r>
              <a:rPr lang="en-US" smtClean="0">
                <a:latin typeface="Times New Roman" pitchFamily="18" charset="0"/>
                <a:cs typeface="Times New Roman" pitchFamily="18" charset="0"/>
              </a:rPr>
              <a:t>There is high shortage of sharia scholars who can comprehend both the fiqh and the reality of the banking industry.</a:t>
            </a:r>
          </a:p>
          <a:p>
            <a:pPr algn="just" eaLnBrk="1" hangingPunct="1"/>
            <a:r>
              <a:rPr lang="en-US" smtClean="0">
                <a:latin typeface="Times New Roman" pitchFamily="18" charset="0"/>
                <a:cs typeface="Times New Roman" pitchFamily="18" charset="0"/>
              </a:rPr>
              <a:t>Besides, different interpretations among banks’ sharia advisers on acceptability of different products leads to standardization problem.</a:t>
            </a:r>
          </a:p>
        </p:txBody>
      </p:sp>
      <p:sp>
        <p:nvSpPr>
          <p:cNvPr id="27651" name="Title 1"/>
          <p:cNvSpPr>
            <a:spLocks noGrp="1"/>
          </p:cNvSpPr>
          <p:nvPr>
            <p:ph type="title"/>
          </p:nvPr>
        </p:nvSpPr>
        <p:spPr/>
        <p:txBody>
          <a:bodyPr/>
          <a:lstStyle/>
          <a:p>
            <a:pPr algn="l" eaLnBrk="1" hangingPunct="1"/>
            <a:r>
              <a:rPr lang="en-US" smtClean="0">
                <a:solidFill>
                  <a:srgbClr val="00B050"/>
                </a:solidFill>
              </a:rPr>
              <a:t>Challenges (con’d)</a:t>
            </a:r>
            <a:endParaRPr lang="en-US" smtClean="0"/>
          </a:p>
        </p:txBody>
      </p:sp>
      <p:pic>
        <p:nvPicPr>
          <p:cNvPr id="5"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27653" name="Slide Number Placeholder 5"/>
          <p:cNvSpPr>
            <a:spLocks noGrp="1"/>
          </p:cNvSpPr>
          <p:nvPr>
            <p:ph type="sldNum" sz="quarter" idx="12"/>
          </p:nvPr>
        </p:nvSpPr>
        <p:spPr>
          <a:noFill/>
        </p:spPr>
        <p:txBody>
          <a:bodyPr/>
          <a:lstStyle/>
          <a:p>
            <a:fld id="{CC673B58-EF1A-4E5D-91F2-D241D499458A}" type="slidenum">
              <a:rPr lang="es-ES">
                <a:latin typeface="Arial" charset="0"/>
                <a:cs typeface="Arial" charset="0"/>
              </a:rPr>
              <a:pPr/>
              <a:t>26</a:t>
            </a:fld>
            <a:endParaRPr lang="es-ES">
              <a:latin typeface="Arial" charset="0"/>
              <a:cs typeface="Arial"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algn="l" eaLnBrk="1" hangingPunct="1"/>
            <a:r>
              <a:rPr lang="en-US" smtClean="0">
                <a:solidFill>
                  <a:srgbClr val="00B050"/>
                </a:solidFill>
              </a:rPr>
              <a:t>4. Way forward</a:t>
            </a:r>
          </a:p>
        </p:txBody>
      </p:sp>
      <p:sp>
        <p:nvSpPr>
          <p:cNvPr id="28675" name="Content Placeholder 2"/>
          <p:cNvSpPr>
            <a:spLocks noGrp="1"/>
          </p:cNvSpPr>
          <p:nvPr>
            <p:ph idx="1"/>
          </p:nvPr>
        </p:nvSpPr>
        <p:spPr>
          <a:xfrm>
            <a:off x="457200" y="1785938"/>
            <a:ext cx="8229600" cy="4340225"/>
          </a:xfrm>
        </p:spPr>
        <p:txBody>
          <a:bodyPr/>
          <a:lstStyle/>
          <a:p>
            <a:pPr algn="just" eaLnBrk="1" hangingPunct="1"/>
            <a:r>
              <a:rPr lang="en-US" smtClean="0">
                <a:latin typeface="Times New Roman" pitchFamily="18" charset="0"/>
                <a:cs typeface="Times New Roman" pitchFamily="18" charset="0"/>
              </a:rPr>
              <a:t>Due to the unique nature of the sector, mutual efforts ought to be contributed from different stakeholders to push for a separate regulations.</a:t>
            </a:r>
          </a:p>
          <a:p>
            <a:pPr algn="just" eaLnBrk="1" hangingPunct="1"/>
            <a:r>
              <a:rPr lang="en-US" smtClean="0">
                <a:latin typeface="Times New Roman" pitchFamily="18" charset="0"/>
                <a:cs typeface="Times New Roman" pitchFamily="18" charset="0"/>
              </a:rPr>
              <a:t>A broad awareness creation works on the public to promote the poor understanding regarding the sector is also expected.</a:t>
            </a:r>
          </a:p>
          <a:p>
            <a:pPr algn="just" eaLnBrk="1" hangingPunct="1"/>
            <a:endParaRPr lang="en-US" smtClean="0">
              <a:latin typeface="Times New Roman" pitchFamily="18" charset="0"/>
              <a:cs typeface="Times New Roman" pitchFamily="18" charset="0"/>
            </a:endParaRPr>
          </a:p>
          <a:p>
            <a:pPr algn="just" eaLnBrk="1" hangingPunct="1"/>
            <a:endParaRPr lang="en-US" smtClean="0">
              <a:latin typeface="Times New Roman" pitchFamily="18" charset="0"/>
              <a:cs typeface="Times New Roman" pitchFamily="18" charset="0"/>
            </a:endParaRPr>
          </a:p>
          <a:p>
            <a:pPr algn="just" eaLnBrk="1" hangingPunct="1"/>
            <a:endParaRPr lang="en-US" smtClean="0">
              <a:latin typeface="Times New Roman" pitchFamily="18" charset="0"/>
              <a:cs typeface="Times New Roman" pitchFamily="18" charset="0"/>
            </a:endParaRPr>
          </a:p>
        </p:txBody>
      </p:sp>
      <p:pic>
        <p:nvPicPr>
          <p:cNvPr id="4"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28677" name="Slide Number Placeholder 4"/>
          <p:cNvSpPr>
            <a:spLocks noGrp="1"/>
          </p:cNvSpPr>
          <p:nvPr>
            <p:ph type="sldNum" sz="quarter" idx="12"/>
          </p:nvPr>
        </p:nvSpPr>
        <p:spPr>
          <a:noFill/>
        </p:spPr>
        <p:txBody>
          <a:bodyPr/>
          <a:lstStyle/>
          <a:p>
            <a:fld id="{F7E402A5-9E68-45F8-9EC8-EE75F53AE279}" type="slidenum">
              <a:rPr lang="es-ES">
                <a:latin typeface="Arial" charset="0"/>
                <a:cs typeface="Arial" charset="0"/>
              </a:rPr>
              <a:pPr/>
              <a:t>27</a:t>
            </a:fld>
            <a:endParaRPr lang="es-ES">
              <a:latin typeface="Arial" charset="0"/>
              <a:cs typeface="Arial"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algn="l" eaLnBrk="1" hangingPunct="1"/>
            <a:r>
              <a:rPr lang="en-US" smtClean="0">
                <a:solidFill>
                  <a:srgbClr val="00B050"/>
                </a:solidFill>
              </a:rPr>
              <a:t>Way forward (con’d)</a:t>
            </a:r>
            <a:endParaRPr lang="en-US" smtClean="0"/>
          </a:p>
        </p:txBody>
      </p:sp>
      <p:sp>
        <p:nvSpPr>
          <p:cNvPr id="29699" name="Content Placeholder 2"/>
          <p:cNvSpPr>
            <a:spLocks noGrp="1"/>
          </p:cNvSpPr>
          <p:nvPr>
            <p:ph idx="1"/>
          </p:nvPr>
        </p:nvSpPr>
        <p:spPr>
          <a:xfrm>
            <a:off x="457200" y="1714500"/>
            <a:ext cx="8229600" cy="4411663"/>
          </a:xfrm>
        </p:spPr>
        <p:txBody>
          <a:bodyPr/>
          <a:lstStyle/>
          <a:p>
            <a:pPr algn="just" eaLnBrk="1" hangingPunct="1"/>
            <a:r>
              <a:rPr lang="en-US" smtClean="0">
                <a:latin typeface="Times New Roman" pitchFamily="18" charset="0"/>
                <a:cs typeface="Times New Roman" pitchFamily="18" charset="0"/>
              </a:rPr>
              <a:t>There should be institutions addressing a  formal educations and trainings on Islamic banking and economics.</a:t>
            </a:r>
          </a:p>
          <a:p>
            <a:pPr algn="just" eaLnBrk="1" hangingPunct="1"/>
            <a:r>
              <a:rPr lang="en-US" smtClean="0">
                <a:latin typeface="Times New Roman" pitchFamily="18" charset="0"/>
                <a:cs typeface="Times New Roman" pitchFamily="18" charset="0"/>
              </a:rPr>
              <a:t>It is recommended that a central sharia advisory board to be formed by the banks functioning on IFB to mitigate the shortage of scholars and standardization problems.</a:t>
            </a:r>
          </a:p>
          <a:p>
            <a:pPr algn="just" eaLnBrk="1" hangingPunct="1"/>
            <a:endParaRPr lang="en-US" smtClean="0">
              <a:latin typeface="Times New Roman" pitchFamily="18" charset="0"/>
              <a:cs typeface="Times New Roman" pitchFamily="18" charset="0"/>
            </a:endParaRPr>
          </a:p>
        </p:txBody>
      </p:sp>
      <p:pic>
        <p:nvPicPr>
          <p:cNvPr id="4"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29701" name="Slide Number Placeholder 4"/>
          <p:cNvSpPr>
            <a:spLocks noGrp="1"/>
          </p:cNvSpPr>
          <p:nvPr>
            <p:ph type="sldNum" sz="quarter" idx="12"/>
          </p:nvPr>
        </p:nvSpPr>
        <p:spPr>
          <a:noFill/>
        </p:spPr>
        <p:txBody>
          <a:bodyPr/>
          <a:lstStyle/>
          <a:p>
            <a:fld id="{57E81EA1-9607-4D77-8F63-A3896CF7390A}" type="slidenum">
              <a:rPr lang="es-ES">
                <a:latin typeface="Arial" charset="0"/>
                <a:cs typeface="Arial" charset="0"/>
              </a:rPr>
              <a:pPr/>
              <a:t>28</a:t>
            </a:fld>
            <a:endParaRPr lang="es-ES">
              <a:latin typeface="Arial" charset="0"/>
              <a:cs typeface="Arial"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p:cNvSpPr>
            <a:spLocks noGrp="1"/>
          </p:cNvSpPr>
          <p:nvPr>
            <p:ph idx="1"/>
          </p:nvPr>
        </p:nvSpPr>
        <p:spPr>
          <a:xfrm>
            <a:off x="428625" y="1928813"/>
            <a:ext cx="8229600" cy="4197350"/>
          </a:xfrm>
        </p:spPr>
        <p:txBody>
          <a:bodyPr/>
          <a:lstStyle/>
          <a:p>
            <a:pPr algn="just" eaLnBrk="1" hangingPunct="1"/>
            <a:r>
              <a:rPr lang="en-US" smtClean="0">
                <a:latin typeface="Times New Roman" pitchFamily="18" charset="0"/>
                <a:cs typeface="Times New Roman" pitchFamily="18" charset="0"/>
              </a:rPr>
              <a:t>To enjoy the opportunity of unexploited Muslim population, Islamic banking services and micro-finances should be promoted in rural communities, which host 70% of Ethiopia’s population.</a:t>
            </a:r>
          </a:p>
        </p:txBody>
      </p:sp>
      <p:sp>
        <p:nvSpPr>
          <p:cNvPr id="30723" name="Title 1"/>
          <p:cNvSpPr>
            <a:spLocks noGrp="1"/>
          </p:cNvSpPr>
          <p:nvPr>
            <p:ph type="title"/>
          </p:nvPr>
        </p:nvSpPr>
        <p:spPr/>
        <p:txBody>
          <a:bodyPr/>
          <a:lstStyle/>
          <a:p>
            <a:pPr algn="l" eaLnBrk="1" hangingPunct="1"/>
            <a:r>
              <a:rPr lang="en-US" smtClean="0">
                <a:solidFill>
                  <a:srgbClr val="00B050"/>
                </a:solidFill>
              </a:rPr>
              <a:t>Way forward (con’d)</a:t>
            </a:r>
            <a:endParaRPr lang="en-US" smtClean="0"/>
          </a:p>
        </p:txBody>
      </p:sp>
      <p:pic>
        <p:nvPicPr>
          <p:cNvPr id="9"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30725" name="Slide Number Placeholder 9"/>
          <p:cNvSpPr>
            <a:spLocks noGrp="1"/>
          </p:cNvSpPr>
          <p:nvPr>
            <p:ph type="sldNum" sz="quarter" idx="12"/>
          </p:nvPr>
        </p:nvSpPr>
        <p:spPr>
          <a:noFill/>
        </p:spPr>
        <p:txBody>
          <a:bodyPr/>
          <a:lstStyle/>
          <a:p>
            <a:fld id="{E18FE31A-7073-442E-85AC-E4CACDA6433C}" type="slidenum">
              <a:rPr lang="es-ES">
                <a:latin typeface="Arial" charset="0"/>
                <a:cs typeface="Arial" charset="0"/>
              </a:rPr>
              <a:pPr/>
              <a:t>29</a:t>
            </a:fld>
            <a:endParaRPr lang="es-ES">
              <a:latin typeface="Arial" charset="0"/>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smtClean="0">
                <a:solidFill>
                  <a:srgbClr val="00B050"/>
                </a:solidFill>
              </a:rPr>
              <a:t>Contents </a:t>
            </a:r>
          </a:p>
        </p:txBody>
      </p:sp>
      <p:sp>
        <p:nvSpPr>
          <p:cNvPr id="4099" name="Content Placeholder 2"/>
          <p:cNvSpPr>
            <a:spLocks noGrp="1"/>
          </p:cNvSpPr>
          <p:nvPr>
            <p:ph idx="1"/>
          </p:nvPr>
        </p:nvSpPr>
        <p:spPr/>
        <p:txBody>
          <a:bodyPr/>
          <a:lstStyle/>
          <a:p>
            <a:pPr marL="514350" indent="-514350" eaLnBrk="1" hangingPunct="1">
              <a:buFontTx/>
              <a:buAutoNum type="arabicPeriod"/>
            </a:pPr>
            <a:r>
              <a:rPr lang="en-US" smtClean="0">
                <a:latin typeface="Times New Roman" pitchFamily="18" charset="0"/>
                <a:cs typeface="Times New Roman" pitchFamily="18" charset="0"/>
              </a:rPr>
              <a:t>Introduction </a:t>
            </a:r>
          </a:p>
          <a:p>
            <a:pPr marL="514350" indent="-514350" eaLnBrk="1" hangingPunct="1">
              <a:buFontTx/>
              <a:buAutoNum type="arabicPeriod"/>
            </a:pPr>
            <a:r>
              <a:rPr lang="en-US" smtClean="0">
                <a:latin typeface="Times New Roman" pitchFamily="18" charset="0"/>
                <a:cs typeface="Times New Roman" pitchFamily="18" charset="0"/>
              </a:rPr>
              <a:t>Banking industry in Ethiopia</a:t>
            </a:r>
          </a:p>
          <a:p>
            <a:pPr marL="514350" indent="-514350" eaLnBrk="1" hangingPunct="1">
              <a:buFontTx/>
              <a:buAutoNum type="arabicPeriod"/>
            </a:pPr>
            <a:r>
              <a:rPr lang="en-US" smtClean="0">
                <a:latin typeface="Times New Roman" pitchFamily="18" charset="0"/>
                <a:cs typeface="Times New Roman" pitchFamily="18" charset="0"/>
              </a:rPr>
              <a:t>Interest-free banking in Ethiopia:</a:t>
            </a:r>
          </a:p>
          <a:p>
            <a:pPr lvl="1" eaLnBrk="1" hangingPunct="1"/>
            <a:r>
              <a:rPr lang="en-US" sz="3200" smtClean="0">
                <a:latin typeface="Times New Roman" pitchFamily="18" charset="0"/>
                <a:cs typeface="Times New Roman" pitchFamily="18" charset="0"/>
              </a:rPr>
              <a:t>Opportunities</a:t>
            </a:r>
          </a:p>
          <a:p>
            <a:pPr lvl="1" eaLnBrk="1" hangingPunct="1"/>
            <a:r>
              <a:rPr lang="en-US" sz="3200" smtClean="0">
                <a:latin typeface="Times New Roman" pitchFamily="18" charset="0"/>
                <a:cs typeface="Times New Roman" pitchFamily="18" charset="0"/>
              </a:rPr>
              <a:t>Prospects</a:t>
            </a:r>
          </a:p>
          <a:p>
            <a:pPr lvl="1" eaLnBrk="1" hangingPunct="1"/>
            <a:r>
              <a:rPr lang="en-US" sz="3200" smtClean="0">
                <a:latin typeface="Times New Roman" pitchFamily="18" charset="0"/>
                <a:cs typeface="Times New Roman" pitchFamily="18" charset="0"/>
              </a:rPr>
              <a:t>Challenges </a:t>
            </a:r>
            <a:endParaRPr lang="en-US" sz="3200" smtClean="0">
              <a:solidFill>
                <a:srgbClr val="FF0000"/>
              </a:solidFill>
              <a:latin typeface="Times New Roman" pitchFamily="18" charset="0"/>
              <a:cs typeface="Times New Roman" pitchFamily="18" charset="0"/>
            </a:endParaRPr>
          </a:p>
          <a:p>
            <a:pPr marL="514350" indent="-514350" eaLnBrk="1" hangingPunct="1">
              <a:buFontTx/>
              <a:buAutoNum type="arabicPeriod"/>
            </a:pPr>
            <a:r>
              <a:rPr lang="en-US" smtClean="0">
                <a:latin typeface="Times New Roman" pitchFamily="18" charset="0"/>
                <a:cs typeface="Times New Roman" pitchFamily="18" charset="0"/>
              </a:rPr>
              <a:t>The way forward</a:t>
            </a:r>
          </a:p>
        </p:txBody>
      </p:sp>
      <p:pic>
        <p:nvPicPr>
          <p:cNvPr id="154625"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4101" name="Slide Number Placeholder 4"/>
          <p:cNvSpPr>
            <a:spLocks noGrp="1"/>
          </p:cNvSpPr>
          <p:nvPr>
            <p:ph type="sldNum" sz="quarter" idx="12"/>
          </p:nvPr>
        </p:nvSpPr>
        <p:spPr>
          <a:noFill/>
        </p:spPr>
        <p:txBody>
          <a:bodyPr/>
          <a:lstStyle/>
          <a:p>
            <a:fld id="{8D5745C5-F427-478E-B286-39D1681E256C}" type="slidenum">
              <a:rPr lang="es-ES">
                <a:latin typeface="Arial" charset="0"/>
                <a:cs typeface="Arial" charset="0"/>
              </a:rPr>
              <a:pPr/>
              <a:t>3</a:t>
            </a:fld>
            <a:endParaRPr lang="es-ES">
              <a:latin typeface="Arial" charset="0"/>
              <a:cs typeface="Arial"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95288" y="188913"/>
            <a:ext cx="8229600" cy="981075"/>
          </a:xfrm>
        </p:spPr>
        <p:txBody>
          <a:bodyPr/>
          <a:lstStyle/>
          <a:p>
            <a:pPr eaLnBrk="1" hangingPunct="1"/>
            <a:endParaRPr lang="en-US" smtClean="0">
              <a:solidFill>
                <a:schemeClr val="tx1"/>
              </a:solidFill>
            </a:endParaRPr>
          </a:p>
        </p:txBody>
      </p:sp>
      <p:sp>
        <p:nvSpPr>
          <p:cNvPr id="31747" name="Rectangle 3"/>
          <p:cNvSpPr>
            <a:spLocks noGrp="1" noChangeArrowheads="1"/>
          </p:cNvSpPr>
          <p:nvPr>
            <p:ph type="body" idx="1"/>
          </p:nvPr>
        </p:nvSpPr>
        <p:spPr>
          <a:xfrm>
            <a:off x="457200" y="1855788"/>
            <a:ext cx="8229600" cy="4525962"/>
          </a:xfrm>
        </p:spPr>
        <p:txBody>
          <a:bodyPr/>
          <a:lstStyle/>
          <a:p>
            <a:pPr eaLnBrk="1" hangingPunct="1"/>
            <a:endParaRPr lang="en-US" smtClean="0"/>
          </a:p>
        </p:txBody>
      </p:sp>
      <p:pic>
        <p:nvPicPr>
          <p:cNvPr id="31748" name="Picture 4" descr="C:\Users\mehube\Documents\Bank 1.jpg"/>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31749" name="TextBox 7"/>
          <p:cNvSpPr txBox="1">
            <a:spLocks noChangeArrowheads="1"/>
          </p:cNvSpPr>
          <p:nvPr/>
        </p:nvSpPr>
        <p:spPr bwMode="auto">
          <a:xfrm>
            <a:off x="3071813" y="642938"/>
            <a:ext cx="4000500" cy="461962"/>
          </a:xfrm>
          <a:prstGeom prst="rect">
            <a:avLst/>
          </a:prstGeom>
          <a:noFill/>
          <a:ln w="9525">
            <a:noFill/>
            <a:miter lim="800000"/>
            <a:headEnd/>
            <a:tailEnd/>
          </a:ln>
        </p:spPr>
        <p:txBody>
          <a:bodyPr>
            <a:spAutoFit/>
          </a:bodyPr>
          <a:lstStyle/>
          <a:p>
            <a:pPr algn="ctr"/>
            <a:r>
              <a:rPr lang="en-US" sz="2400" b="1">
                <a:latin typeface="Aatrix OCRB" pitchFamily="33" charset="0"/>
              </a:rPr>
              <a:t>It is heading up!</a:t>
            </a:r>
          </a:p>
        </p:txBody>
      </p:sp>
      <p:sp>
        <p:nvSpPr>
          <p:cNvPr id="31750" name="Slide Number Placeholder 8"/>
          <p:cNvSpPr>
            <a:spLocks noGrp="1"/>
          </p:cNvSpPr>
          <p:nvPr>
            <p:ph type="sldNum" sz="quarter" idx="12"/>
          </p:nvPr>
        </p:nvSpPr>
        <p:spPr>
          <a:noFill/>
        </p:spPr>
        <p:txBody>
          <a:bodyPr/>
          <a:lstStyle/>
          <a:p>
            <a:fld id="{7B2E4DA8-5352-4EB6-B549-20043E946FD0}" type="slidenum">
              <a:rPr lang="es-ES">
                <a:latin typeface="Arial" charset="0"/>
                <a:cs typeface="Arial" charset="0"/>
              </a:rPr>
              <a:pPr/>
              <a:t>30</a:t>
            </a:fld>
            <a:endParaRPr lang="es-ES">
              <a:latin typeface="Arial" charset="0"/>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l" eaLnBrk="1" hangingPunct="1"/>
            <a:r>
              <a:rPr lang="en-US" smtClean="0">
                <a:solidFill>
                  <a:srgbClr val="00B050"/>
                </a:solidFill>
              </a:rPr>
              <a:t>1. Introduction </a:t>
            </a:r>
          </a:p>
        </p:txBody>
      </p:sp>
      <p:sp>
        <p:nvSpPr>
          <p:cNvPr id="5123" name="Content Placeholder 2"/>
          <p:cNvSpPr>
            <a:spLocks noGrp="1"/>
          </p:cNvSpPr>
          <p:nvPr>
            <p:ph idx="1"/>
          </p:nvPr>
        </p:nvSpPr>
        <p:spPr>
          <a:xfrm>
            <a:off x="457200" y="1714500"/>
            <a:ext cx="7829550" cy="4411663"/>
          </a:xfrm>
        </p:spPr>
        <p:txBody>
          <a:bodyPr/>
          <a:lstStyle/>
          <a:p>
            <a:pPr algn="just" eaLnBrk="1" hangingPunct="1"/>
            <a:r>
              <a:rPr lang="en-US" dirty="0" smtClean="0">
                <a:latin typeface="Times New Roman" pitchFamily="18" charset="0"/>
                <a:cs typeface="Times New Roman" pitchFamily="18" charset="0"/>
              </a:rPr>
              <a:t>Ethiopia is located in the Horn of Africa sharing borders with </a:t>
            </a:r>
            <a:r>
              <a:rPr lang="en-US" dirty="0" smtClean="0">
                <a:latin typeface="Times New Roman" pitchFamily="18" charset="0"/>
                <a:cs typeface="Times New Roman" pitchFamily="18" charset="0"/>
              </a:rPr>
              <a:t>Eritrea</a:t>
            </a:r>
            <a:r>
              <a:rPr lang="en-US" dirty="0" smtClean="0">
                <a:latin typeface="Times New Roman" pitchFamily="18" charset="0"/>
                <a:cs typeface="Times New Roman" pitchFamily="18" charset="0"/>
              </a:rPr>
              <a:t>, Djibouti, </a:t>
            </a:r>
            <a:r>
              <a:rPr lang="en-US" dirty="0" err="1" smtClean="0">
                <a:latin typeface="Times New Roman" pitchFamily="18" charset="0"/>
                <a:cs typeface="Times New Roman" pitchFamily="18" charset="0"/>
              </a:rPr>
              <a:t>Som</a:t>
            </a:r>
            <a:r>
              <a:rPr lang="en-US" dirty="0" smtClean="0">
                <a:latin typeface="Times New Roman" pitchFamily="18" charset="0"/>
                <a:cs typeface="Times New Roman" pitchFamily="18" charset="0"/>
              </a:rPr>
              <a:t>-</a:t>
            </a:r>
          </a:p>
          <a:p>
            <a:pPr algn="just" eaLnBrk="1" hangingPunct="1">
              <a:buFontTx/>
              <a:buNone/>
            </a:pPr>
            <a:r>
              <a:rPr lang="en-US" dirty="0" smtClean="0">
                <a:latin typeface="Times New Roman" pitchFamily="18" charset="0"/>
                <a:cs typeface="Times New Roman" pitchFamily="18" charset="0"/>
              </a:rPr>
              <a:t>   alia, Sudan, South Sudan, and Kenya.</a:t>
            </a:r>
          </a:p>
          <a:p>
            <a:pPr algn="just" eaLnBrk="1" hangingPunct="1"/>
            <a:r>
              <a:rPr lang="en-US" dirty="0" smtClean="0">
                <a:latin typeface="Times New Roman" pitchFamily="18" charset="0"/>
                <a:cs typeface="Times New Roman" pitchFamily="18" charset="0"/>
              </a:rPr>
              <a:t>It is the second most populous nation in Africa with more than 100 million inhabitants.</a:t>
            </a:r>
          </a:p>
          <a:p>
            <a:pPr algn="just" eaLnBrk="1" hangingPunct="1"/>
            <a:r>
              <a:rPr lang="en-US" dirty="0" smtClean="0">
                <a:latin typeface="Times New Roman" pitchFamily="18" charset="0"/>
                <a:cs typeface="Times New Roman" pitchFamily="18" charset="0"/>
              </a:rPr>
              <a:t>The population is forecasted to grow to over 210 million by 2060.</a:t>
            </a:r>
          </a:p>
        </p:txBody>
      </p:sp>
      <p:sp>
        <p:nvSpPr>
          <p:cNvPr id="5124" name="AutoShape 2" descr="Related image"/>
          <p:cNvSpPr>
            <a:spLocks noChangeAspect="1" noChangeArrowheads="1"/>
          </p:cNvSpPr>
          <p:nvPr/>
        </p:nvSpPr>
        <p:spPr bwMode="auto">
          <a:xfrm>
            <a:off x="155575" y="-1698625"/>
            <a:ext cx="5172075" cy="3543300"/>
          </a:xfrm>
          <a:prstGeom prst="rect">
            <a:avLst/>
          </a:prstGeom>
          <a:noFill/>
          <a:ln w="9525">
            <a:noFill/>
            <a:miter lim="800000"/>
            <a:headEnd/>
            <a:tailEnd/>
          </a:ln>
        </p:spPr>
        <p:txBody>
          <a:bodyPr/>
          <a:lstStyle/>
          <a:p>
            <a:endParaRPr lang="en-US"/>
          </a:p>
        </p:txBody>
      </p:sp>
      <p:pic>
        <p:nvPicPr>
          <p:cNvPr id="6"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5126" name="Slide Number Placeholder 6"/>
          <p:cNvSpPr>
            <a:spLocks noGrp="1"/>
          </p:cNvSpPr>
          <p:nvPr>
            <p:ph type="sldNum" sz="quarter" idx="12"/>
          </p:nvPr>
        </p:nvSpPr>
        <p:spPr>
          <a:noFill/>
        </p:spPr>
        <p:txBody>
          <a:bodyPr/>
          <a:lstStyle/>
          <a:p>
            <a:fld id="{FE540912-2234-412A-AAA8-F3DA6A3FC6A7}" type="slidenum">
              <a:rPr lang="es-ES">
                <a:latin typeface="Arial" charset="0"/>
                <a:cs typeface="Arial" charset="0"/>
              </a:rPr>
              <a:pPr/>
              <a:t>4</a:t>
            </a:fld>
            <a:endParaRPr lang="es-ES">
              <a:latin typeface="Arial" charset="0"/>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endParaRPr lang="en-US" smtClean="0"/>
          </a:p>
        </p:txBody>
      </p:sp>
      <p:pic>
        <p:nvPicPr>
          <p:cNvPr id="6147" name="Content Placeholder 3"/>
          <p:cNvPicPr>
            <a:picLocks noGrp="1" noChangeAspect="1" noChangeArrowheads="1"/>
          </p:cNvPicPr>
          <p:nvPr>
            <p:ph idx="1"/>
          </p:nvPr>
        </p:nvPicPr>
        <p:blipFill>
          <a:blip r:embed="rId2"/>
          <a:srcRect/>
          <a:stretch>
            <a:fillRect/>
          </a:stretch>
        </p:blipFill>
        <p:spPr>
          <a:xfrm>
            <a:off x="0" y="0"/>
            <a:ext cx="9144000" cy="6858000"/>
          </a:xfrm>
          <a:noFill/>
        </p:spPr>
      </p:pic>
      <p:sp>
        <p:nvSpPr>
          <p:cNvPr id="6148" name="Slide Number Placeholder 4"/>
          <p:cNvSpPr>
            <a:spLocks noGrp="1"/>
          </p:cNvSpPr>
          <p:nvPr>
            <p:ph type="sldNum" sz="quarter" idx="12"/>
          </p:nvPr>
        </p:nvSpPr>
        <p:spPr>
          <a:noFill/>
        </p:spPr>
        <p:txBody>
          <a:bodyPr/>
          <a:lstStyle/>
          <a:p>
            <a:fld id="{694E6BCA-B874-49F6-A3D5-A69B09FB417C}" type="slidenum">
              <a:rPr lang="es-ES">
                <a:latin typeface="Arial" charset="0"/>
                <a:cs typeface="Arial" charset="0"/>
              </a:rPr>
              <a:pPr/>
              <a:t>5</a:t>
            </a:fld>
            <a:endParaRPr lang="es-ES">
              <a:latin typeface="Arial" charset="0"/>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l" eaLnBrk="1" hangingPunct="1"/>
            <a:r>
              <a:rPr lang="en-US" smtClean="0">
                <a:solidFill>
                  <a:srgbClr val="00B050"/>
                </a:solidFill>
              </a:rPr>
              <a:t>Introduction (con’d)</a:t>
            </a:r>
          </a:p>
        </p:txBody>
      </p:sp>
      <p:sp>
        <p:nvSpPr>
          <p:cNvPr id="7171" name="Content Placeholder 2"/>
          <p:cNvSpPr>
            <a:spLocks noGrp="1"/>
          </p:cNvSpPr>
          <p:nvPr>
            <p:ph idx="1"/>
          </p:nvPr>
        </p:nvSpPr>
        <p:spPr>
          <a:xfrm>
            <a:off x="457200" y="1785938"/>
            <a:ext cx="8229600" cy="4340225"/>
          </a:xfrm>
        </p:spPr>
        <p:txBody>
          <a:bodyPr/>
          <a:lstStyle/>
          <a:p>
            <a:pPr algn="just" eaLnBrk="1" hangingPunct="1"/>
            <a:r>
              <a:rPr lang="en-US" smtClean="0">
                <a:latin typeface="Times New Roman" pitchFamily="18" charset="0"/>
                <a:cs typeface="Times New Roman" pitchFamily="18" charset="0"/>
              </a:rPr>
              <a:t>Historically, Ethiopia hosts all three of the world's major Abrahamic religions.</a:t>
            </a:r>
          </a:p>
          <a:p>
            <a:pPr algn="just" eaLnBrk="1" hangingPunct="1"/>
            <a:r>
              <a:rPr lang="en-US" smtClean="0">
                <a:latin typeface="Times New Roman" pitchFamily="18" charset="0"/>
                <a:cs typeface="Times New Roman" pitchFamily="18" charset="0"/>
              </a:rPr>
              <a:t>Islam accounts as almost 50% of the total population.</a:t>
            </a:r>
          </a:p>
          <a:p>
            <a:pPr algn="just" eaLnBrk="1" hangingPunct="1"/>
            <a:r>
              <a:rPr lang="en-US" smtClean="0">
                <a:latin typeface="Times New Roman" pitchFamily="18" charset="0"/>
                <a:cs typeface="Times New Roman" pitchFamily="18" charset="0"/>
              </a:rPr>
              <a:t>Additionally, Ethiopia is the site of the first Hijra during the reign of </a:t>
            </a:r>
            <a:r>
              <a:rPr lang="en-US" i="1" smtClean="0">
                <a:solidFill>
                  <a:srgbClr val="FFC000"/>
                </a:solidFill>
                <a:latin typeface="Times New Roman" pitchFamily="18" charset="0"/>
                <a:cs typeface="Times New Roman" pitchFamily="18" charset="0"/>
              </a:rPr>
              <a:t>Ashama ibn Abjar </a:t>
            </a:r>
            <a:r>
              <a:rPr lang="en-US" smtClean="0">
                <a:latin typeface="Times New Roman" pitchFamily="18" charset="0"/>
                <a:cs typeface="Times New Roman" pitchFamily="18" charset="0"/>
              </a:rPr>
              <a:t>in 614 AD. </a:t>
            </a:r>
          </a:p>
        </p:txBody>
      </p:sp>
      <p:pic>
        <p:nvPicPr>
          <p:cNvPr id="4"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7173" name="Slide Number Placeholder 4"/>
          <p:cNvSpPr>
            <a:spLocks noGrp="1"/>
          </p:cNvSpPr>
          <p:nvPr>
            <p:ph type="sldNum" sz="quarter" idx="12"/>
          </p:nvPr>
        </p:nvSpPr>
        <p:spPr>
          <a:noFill/>
        </p:spPr>
        <p:txBody>
          <a:bodyPr/>
          <a:lstStyle/>
          <a:p>
            <a:fld id="{564D3930-FC6C-451C-B004-9E764E0AF672}" type="slidenum">
              <a:rPr lang="es-ES">
                <a:latin typeface="Arial" charset="0"/>
                <a:cs typeface="Arial" charset="0"/>
              </a:rPr>
              <a:pPr/>
              <a:t>6</a:t>
            </a:fld>
            <a:endParaRPr lang="es-ES">
              <a:latin typeface="Arial" charset="0"/>
              <a:cs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a:spLocks noGrp="1"/>
          </p:cNvSpPr>
          <p:nvPr>
            <p:ph idx="1"/>
          </p:nvPr>
        </p:nvSpPr>
        <p:spPr>
          <a:xfrm>
            <a:off x="457200" y="1785938"/>
            <a:ext cx="8229600" cy="4340225"/>
          </a:xfrm>
        </p:spPr>
        <p:txBody>
          <a:bodyPr/>
          <a:lstStyle/>
          <a:p>
            <a:pPr algn="just" eaLnBrk="1" hangingPunct="1"/>
            <a:r>
              <a:rPr lang="en-US" smtClean="0">
                <a:latin typeface="Times New Roman" pitchFamily="18" charset="0"/>
                <a:cs typeface="Times New Roman" pitchFamily="18" charset="0"/>
              </a:rPr>
              <a:t>As per the IMF report, Ethiopia had been registering over 10% economic growth from 2004 through 2009 entitled to be as one of the fastest growing economies in the world. </a:t>
            </a:r>
          </a:p>
          <a:p>
            <a:pPr algn="just" eaLnBrk="1" hangingPunct="1"/>
            <a:r>
              <a:rPr lang="en-US" smtClean="0">
                <a:latin typeface="Times New Roman" pitchFamily="18" charset="0"/>
                <a:cs typeface="Times New Roman" pitchFamily="18" charset="0"/>
              </a:rPr>
              <a:t>In the years 2007 and 2008, it was the fastest-growing non-oil-dependent African economy.</a:t>
            </a:r>
          </a:p>
        </p:txBody>
      </p:sp>
      <p:sp>
        <p:nvSpPr>
          <p:cNvPr id="8195" name="Title 1"/>
          <p:cNvSpPr>
            <a:spLocks noGrp="1"/>
          </p:cNvSpPr>
          <p:nvPr>
            <p:ph type="title"/>
          </p:nvPr>
        </p:nvSpPr>
        <p:spPr/>
        <p:txBody>
          <a:bodyPr/>
          <a:lstStyle/>
          <a:p>
            <a:pPr algn="l" eaLnBrk="1" hangingPunct="1"/>
            <a:r>
              <a:rPr lang="en-US" smtClean="0">
                <a:solidFill>
                  <a:srgbClr val="00B050"/>
                </a:solidFill>
              </a:rPr>
              <a:t>Introduction (con’d)</a:t>
            </a:r>
          </a:p>
        </p:txBody>
      </p:sp>
      <p:pic>
        <p:nvPicPr>
          <p:cNvPr id="5"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8197" name="Slide Number Placeholder 5"/>
          <p:cNvSpPr>
            <a:spLocks noGrp="1"/>
          </p:cNvSpPr>
          <p:nvPr>
            <p:ph type="sldNum" sz="quarter" idx="12"/>
          </p:nvPr>
        </p:nvSpPr>
        <p:spPr>
          <a:noFill/>
        </p:spPr>
        <p:txBody>
          <a:bodyPr/>
          <a:lstStyle/>
          <a:p>
            <a:fld id="{9BCFB5F6-CE96-4504-96A7-B4E17D4CD8E4}" type="slidenum">
              <a:rPr lang="es-ES">
                <a:latin typeface="Arial" charset="0"/>
                <a:cs typeface="Arial" charset="0"/>
              </a:rPr>
              <a:pPr/>
              <a:t>7</a:t>
            </a:fld>
            <a:endParaRPr lang="es-ES">
              <a:latin typeface="Arial" charset="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idx="1"/>
          </p:nvPr>
        </p:nvSpPr>
        <p:spPr>
          <a:xfrm>
            <a:off x="457200" y="1857375"/>
            <a:ext cx="8229600" cy="4268788"/>
          </a:xfrm>
        </p:spPr>
        <p:txBody>
          <a:bodyPr/>
          <a:lstStyle/>
          <a:p>
            <a:pPr algn="just" eaLnBrk="1" hangingPunct="1"/>
            <a:r>
              <a:rPr lang="en-US" smtClean="0">
                <a:latin typeface="Times New Roman" pitchFamily="18" charset="0"/>
                <a:cs typeface="Times New Roman" pitchFamily="18" charset="0"/>
              </a:rPr>
              <a:t>World Bank highlighted that Ethiopia had witnessed rapid economic growth with real domestic product (GDP) growth averaging 10.5% between 2005 and 2016 compared to a regional average of 5.4%.</a:t>
            </a:r>
          </a:p>
          <a:p>
            <a:pPr algn="just" eaLnBrk="1" hangingPunct="1"/>
            <a:r>
              <a:rPr lang="en-US" smtClean="0">
                <a:latin typeface="Times New Roman" pitchFamily="18" charset="0"/>
                <a:cs typeface="Times New Roman" pitchFamily="18" charset="0"/>
              </a:rPr>
              <a:t>However, starting from 2011 there has been high inflation surge and difficult balance of payments.</a:t>
            </a:r>
          </a:p>
        </p:txBody>
      </p:sp>
      <p:sp>
        <p:nvSpPr>
          <p:cNvPr id="9219" name="Title 1"/>
          <p:cNvSpPr>
            <a:spLocks noGrp="1"/>
          </p:cNvSpPr>
          <p:nvPr>
            <p:ph type="title"/>
          </p:nvPr>
        </p:nvSpPr>
        <p:spPr/>
        <p:txBody>
          <a:bodyPr/>
          <a:lstStyle/>
          <a:p>
            <a:pPr algn="l" eaLnBrk="1" hangingPunct="1"/>
            <a:r>
              <a:rPr lang="en-US" smtClean="0">
                <a:solidFill>
                  <a:srgbClr val="00B050"/>
                </a:solidFill>
              </a:rPr>
              <a:t>Introduction (con’d)</a:t>
            </a:r>
          </a:p>
        </p:txBody>
      </p:sp>
      <p:pic>
        <p:nvPicPr>
          <p:cNvPr id="5"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9221" name="Slide Number Placeholder 5"/>
          <p:cNvSpPr>
            <a:spLocks noGrp="1"/>
          </p:cNvSpPr>
          <p:nvPr>
            <p:ph type="sldNum" sz="quarter" idx="12"/>
          </p:nvPr>
        </p:nvSpPr>
        <p:spPr>
          <a:noFill/>
        </p:spPr>
        <p:txBody>
          <a:bodyPr/>
          <a:lstStyle/>
          <a:p>
            <a:fld id="{ED0F85D9-2637-4E6C-86B9-5A018B362F0A}" type="slidenum">
              <a:rPr lang="es-ES">
                <a:latin typeface="Arial" charset="0"/>
                <a:cs typeface="Arial" charset="0"/>
              </a:rPr>
              <a:pPr/>
              <a:t>8</a:t>
            </a:fld>
            <a:endParaRPr lang="es-ES">
              <a:latin typeface="Arial" charset="0"/>
              <a:cs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457200" y="1571625"/>
            <a:ext cx="8229600" cy="4554538"/>
          </a:xfrm>
        </p:spPr>
        <p:txBody>
          <a:bodyPr/>
          <a:lstStyle/>
          <a:p>
            <a:pPr algn="just" eaLnBrk="1" hangingPunct="1"/>
            <a:r>
              <a:rPr lang="en-US" smtClean="0">
                <a:latin typeface="Times New Roman" pitchFamily="18" charset="0"/>
                <a:cs typeface="Times New Roman" pitchFamily="18" charset="0"/>
              </a:rPr>
              <a:t>In 2012, Ethiopian government implemented tight monetary and fiscal policies as it is executing the 2nd phase of its Growth and Transformation Plan (GTP II). </a:t>
            </a:r>
          </a:p>
          <a:p>
            <a:pPr algn="just" eaLnBrk="1" hangingPunct="1"/>
            <a:r>
              <a:rPr lang="en-US" smtClean="0">
                <a:latin typeface="Times New Roman" pitchFamily="18" charset="0"/>
                <a:cs typeface="Times New Roman" pitchFamily="18" charset="0"/>
              </a:rPr>
              <a:t>GTP II, which will run to 2019/20, aims to continue work on physical infrastructure through public investment projects, and to transform Ethiopia into a manufacturing hub. </a:t>
            </a:r>
          </a:p>
        </p:txBody>
      </p:sp>
      <p:sp>
        <p:nvSpPr>
          <p:cNvPr id="10243" name="Title 1"/>
          <p:cNvSpPr>
            <a:spLocks noGrp="1"/>
          </p:cNvSpPr>
          <p:nvPr>
            <p:ph type="title"/>
          </p:nvPr>
        </p:nvSpPr>
        <p:spPr/>
        <p:txBody>
          <a:bodyPr/>
          <a:lstStyle/>
          <a:p>
            <a:pPr algn="l" eaLnBrk="1" hangingPunct="1"/>
            <a:r>
              <a:rPr lang="en-US" smtClean="0">
                <a:solidFill>
                  <a:srgbClr val="00B050"/>
                </a:solidFill>
              </a:rPr>
              <a:t>Introduction (con’d)</a:t>
            </a:r>
          </a:p>
        </p:txBody>
      </p:sp>
      <p:pic>
        <p:nvPicPr>
          <p:cNvPr id="5" name="Picture 1" descr="C:\Users\mehube\Documents\ExploreMore Logo.jpg"/>
          <p:cNvPicPr>
            <a:picLocks noChangeAspect="1" noChangeArrowheads="1"/>
          </p:cNvPicPr>
          <p:nvPr/>
        </p:nvPicPr>
        <p:blipFill>
          <a:blip r:embed="rId2"/>
          <a:srcRect l="7291" t="28125" r="6250" b="31250"/>
          <a:stretch>
            <a:fillRect/>
          </a:stretch>
        </p:blipFill>
        <p:spPr bwMode="auto">
          <a:xfrm>
            <a:off x="0" y="6072188"/>
            <a:ext cx="2500313" cy="785812"/>
          </a:xfrm>
          <a:prstGeom prst="rect">
            <a:avLst/>
          </a:prstGeom>
          <a:ln>
            <a:noFill/>
          </a:ln>
          <a:effectLst>
            <a:outerShdw blurRad="190500" algn="tl" rotWithShape="0">
              <a:srgbClr val="000000">
                <a:alpha val="70000"/>
              </a:srgbClr>
            </a:outerShdw>
          </a:effectLst>
        </p:spPr>
      </p:pic>
      <p:sp>
        <p:nvSpPr>
          <p:cNvPr id="10245" name="Slide Number Placeholder 5"/>
          <p:cNvSpPr>
            <a:spLocks noGrp="1"/>
          </p:cNvSpPr>
          <p:nvPr>
            <p:ph type="sldNum" sz="quarter" idx="12"/>
          </p:nvPr>
        </p:nvSpPr>
        <p:spPr>
          <a:noFill/>
        </p:spPr>
        <p:txBody>
          <a:bodyPr/>
          <a:lstStyle/>
          <a:p>
            <a:fld id="{D93FCB42-25EC-4D4C-98E1-5C98C09C1D4D}" type="slidenum">
              <a:rPr lang="es-ES">
                <a:latin typeface="Arial" charset="0"/>
                <a:cs typeface="Arial" charset="0"/>
              </a:rPr>
              <a:pPr/>
              <a:t>9</a:t>
            </a:fld>
            <a:endParaRPr lang="es-ES">
              <a:latin typeface="Arial" charset="0"/>
              <a:cs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5569</TotalTime>
  <Words>1347</Words>
  <Application>Microsoft Office PowerPoint</Application>
  <PresentationFormat>On-screen Show (4:3)</PresentationFormat>
  <Paragraphs>122</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Diseño predeterminado</vt:lpstr>
      <vt:lpstr>The Rise of Interest-free Banking in Ethiopia</vt:lpstr>
      <vt:lpstr>Slide 2</vt:lpstr>
      <vt:lpstr>Contents </vt:lpstr>
      <vt:lpstr>1. Introduction </vt:lpstr>
      <vt:lpstr>Slide 5</vt:lpstr>
      <vt:lpstr>Introduction (con’d)</vt:lpstr>
      <vt:lpstr>Introduction (con’d)</vt:lpstr>
      <vt:lpstr>Introduction (con’d)</vt:lpstr>
      <vt:lpstr>Introduction (con’d)</vt:lpstr>
      <vt:lpstr>Introduction (con’d)</vt:lpstr>
      <vt:lpstr>2. Banking industry in Ethiopia</vt:lpstr>
      <vt:lpstr>Banking industry (con’d)</vt:lpstr>
      <vt:lpstr>Banking industry (con’d)</vt:lpstr>
      <vt:lpstr>Banking industry (con’d)</vt:lpstr>
      <vt:lpstr>Banking industry (con’d)</vt:lpstr>
      <vt:lpstr>3. IFB in Ethiopia </vt:lpstr>
      <vt:lpstr>IFB in Ethiopia (con’d)</vt:lpstr>
      <vt:lpstr>IFB in Ethiopia (con’d)</vt:lpstr>
      <vt:lpstr>IFB in Ethiopia (con’d)</vt:lpstr>
      <vt:lpstr>IFB in Ethiopia: Opportunities</vt:lpstr>
      <vt:lpstr>Opportunities (con’d)</vt:lpstr>
      <vt:lpstr>IFB in Ethiopia: Prospects</vt:lpstr>
      <vt:lpstr>IFB in Ethiopia: Challenges</vt:lpstr>
      <vt:lpstr>Challenges (con’d)</vt:lpstr>
      <vt:lpstr>Challenges (con’d)</vt:lpstr>
      <vt:lpstr>Challenges (con’d)</vt:lpstr>
      <vt:lpstr>4. Way forward</vt:lpstr>
      <vt:lpstr>Way forward (con’d)</vt:lpstr>
      <vt:lpstr>Way forward (con’d)</vt:lpstr>
      <vt:lpstr>Slide 30</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mehube</cp:lastModifiedBy>
  <cp:revision>652</cp:revision>
  <dcterms:created xsi:type="dcterms:W3CDTF">2010-05-23T14:28:12Z</dcterms:created>
  <dcterms:modified xsi:type="dcterms:W3CDTF">2018-04-15T05:06:46Z</dcterms:modified>
</cp:coreProperties>
</file>